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5" r:id="rId3"/>
    <p:sldMasterId id="2147483690" r:id="rId4"/>
    <p:sldMasterId id="2147483705" r:id="rId5"/>
    <p:sldMasterId id="2147483720" r:id="rId6"/>
  </p:sldMasterIdLst>
  <p:notesMasterIdLst>
    <p:notesMasterId r:id="rId56"/>
  </p:notesMasterIdLst>
  <p:sldIdLst>
    <p:sldId id="256" r:id="rId7"/>
    <p:sldId id="260" r:id="rId8"/>
    <p:sldId id="261" r:id="rId9"/>
    <p:sldId id="262" r:id="rId10"/>
    <p:sldId id="263" r:id="rId11"/>
    <p:sldId id="264" r:id="rId12"/>
    <p:sldId id="265" r:id="rId13"/>
    <p:sldId id="266" r:id="rId14"/>
    <p:sldId id="267" r:id="rId15"/>
    <p:sldId id="268" r:id="rId16"/>
    <p:sldId id="269" r:id="rId17"/>
    <p:sldId id="272" r:id="rId18"/>
    <p:sldId id="274" r:id="rId19"/>
    <p:sldId id="278" r:id="rId20"/>
    <p:sldId id="280" r:id="rId21"/>
    <p:sldId id="281" r:id="rId22"/>
    <p:sldId id="283" r:id="rId23"/>
    <p:sldId id="284" r:id="rId24"/>
    <p:sldId id="285" r:id="rId25"/>
    <p:sldId id="286" r:id="rId26"/>
    <p:sldId id="287" r:id="rId27"/>
    <p:sldId id="288" r:id="rId28"/>
    <p:sldId id="289"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8" r:id="rId47"/>
    <p:sldId id="311" r:id="rId48"/>
    <p:sldId id="321" r:id="rId49"/>
    <p:sldId id="258" r:id="rId50"/>
    <p:sldId id="312" r:id="rId51"/>
    <p:sldId id="313" r:id="rId52"/>
    <p:sldId id="314" r:id="rId53"/>
    <p:sldId id="320" r:id="rId54"/>
    <p:sldId id="319"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66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viewProps" Target="viewProps.xml"/><Relationship Id="rId5" Type="http://schemas.openxmlformats.org/officeDocument/2006/relationships/slideMaster" Target="slideMasters/slideMaster5.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presProps" Target="pres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image" Target="../media/image55.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image" Target="../media/image6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2A44E1-0BEA-4246-91AC-C5732866A5BD}" type="datetimeFigureOut">
              <a:rPr lang="vi-VN" smtClean="0"/>
              <a:t>05/10/2015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BC996D-CFC8-4019-81E4-D2B2DDF59168}" type="slidenum">
              <a:rPr lang="vi-VN" smtClean="0"/>
              <a:t>‹#›</a:t>
            </a:fld>
            <a:endParaRPr lang="vi-VN"/>
          </a:p>
        </p:txBody>
      </p:sp>
    </p:spTree>
    <p:extLst>
      <p:ext uri="{BB962C8B-B14F-4D97-AF65-F5344CB8AC3E}">
        <p14:creationId xmlns:p14="http://schemas.microsoft.com/office/powerpoint/2010/main" val="595346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9060483-EA8E-4DB4-A53C-ABC83021B97F}" type="slidenum">
              <a:rPr lang="en-US">
                <a:solidFill>
                  <a:prstClr val="black"/>
                </a:solidFill>
              </a:rPr>
              <a:pPr eaLnBrk="1" hangingPunct="1"/>
              <a:t>3</a:t>
            </a:fld>
            <a:endParaRPr lang="en-US">
              <a:solidFill>
                <a:prstClr val="black"/>
              </a:solidFill>
            </a:endParaRPr>
          </a:p>
        </p:txBody>
      </p:sp>
      <p:sp>
        <p:nvSpPr>
          <p:cNvPr id="219139" name="Rectangle 2"/>
          <p:cNvSpPr>
            <a:spLocks noGrp="1" noRot="1" noChangeAspect="1" noChangeArrowheads="1" noTextEdit="1"/>
          </p:cNvSpPr>
          <p:nvPr>
            <p:ph type="sldImg"/>
          </p:nvPr>
        </p:nvSpPr>
        <p:spPr>
          <a:xfrm>
            <a:off x="1146175" y="685800"/>
            <a:ext cx="4572000" cy="3429000"/>
          </a:xfrm>
          <a:ln/>
        </p:spPr>
      </p:sp>
      <p:sp>
        <p:nvSpPr>
          <p:cNvPr id="219140" name="Rectangle 3"/>
          <p:cNvSpPr>
            <a:spLocks noGrp="1" noChangeArrowheads="1"/>
          </p:cNvSpPr>
          <p:nvPr>
            <p:ph type="body" idx="1"/>
          </p:nvPr>
        </p:nvSpPr>
        <p:spPr>
          <a:xfrm>
            <a:off x="685800" y="4344988"/>
            <a:ext cx="54864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0C17DD16-5209-4513-8C2A-FB8C0C641407}" type="slidenum">
              <a:rPr lang="en-US">
                <a:solidFill>
                  <a:prstClr val="black"/>
                </a:solidFill>
              </a:rPr>
              <a:pPr eaLnBrk="1" hangingPunct="1"/>
              <a:t>4</a:t>
            </a:fld>
            <a:endParaRPr lang="en-US">
              <a:solidFill>
                <a:prstClr val="black"/>
              </a:solidFill>
            </a:endParaRPr>
          </a:p>
        </p:txBody>
      </p:sp>
      <p:sp>
        <p:nvSpPr>
          <p:cNvPr id="220163" name="Rectangle 2"/>
          <p:cNvSpPr>
            <a:spLocks noGrp="1" noRot="1" noChangeAspect="1" noChangeArrowheads="1" noTextEdit="1"/>
          </p:cNvSpPr>
          <p:nvPr>
            <p:ph type="sldImg"/>
          </p:nvPr>
        </p:nvSpPr>
        <p:spPr>
          <a:xfrm>
            <a:off x="1146175" y="685800"/>
            <a:ext cx="4572000" cy="3429000"/>
          </a:xfrm>
          <a:ln/>
        </p:spPr>
      </p:sp>
      <p:sp>
        <p:nvSpPr>
          <p:cNvPr id="220164" name="Rectangle 3"/>
          <p:cNvSpPr>
            <a:spLocks noGrp="1" noChangeArrowheads="1"/>
          </p:cNvSpPr>
          <p:nvPr>
            <p:ph type="body" idx="1"/>
          </p:nvPr>
        </p:nvSpPr>
        <p:spPr>
          <a:xfrm>
            <a:off x="685800" y="4344988"/>
            <a:ext cx="54864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5492050-EA68-43CE-A8B8-43FF6012D75F}" type="slidenum">
              <a:rPr lang="en-US">
                <a:solidFill>
                  <a:prstClr val="black"/>
                </a:solidFill>
              </a:rPr>
              <a:pPr eaLnBrk="1" hangingPunct="1"/>
              <a:t>6</a:t>
            </a:fld>
            <a:endParaRPr lang="en-US">
              <a:solidFill>
                <a:prstClr val="black"/>
              </a:solidFill>
            </a:endParaRPr>
          </a:p>
        </p:txBody>
      </p:sp>
      <p:sp>
        <p:nvSpPr>
          <p:cNvPr id="221187" name="Rectangle 2"/>
          <p:cNvSpPr>
            <a:spLocks noGrp="1" noRot="1" noChangeAspect="1" noChangeArrowheads="1" noTextEdit="1"/>
          </p:cNvSpPr>
          <p:nvPr>
            <p:ph type="sldImg"/>
          </p:nvPr>
        </p:nvSpPr>
        <p:spPr>
          <a:xfrm>
            <a:off x="1146175" y="685800"/>
            <a:ext cx="4572000" cy="3429000"/>
          </a:xfrm>
          <a:ln/>
        </p:spPr>
      </p:sp>
      <p:sp>
        <p:nvSpPr>
          <p:cNvPr id="221188" name="Rectangle 3"/>
          <p:cNvSpPr>
            <a:spLocks noGrp="1" noChangeArrowheads="1"/>
          </p:cNvSpPr>
          <p:nvPr>
            <p:ph type="body" idx="1"/>
          </p:nvPr>
        </p:nvSpPr>
        <p:spPr>
          <a:xfrm>
            <a:off x="685800" y="4344988"/>
            <a:ext cx="54864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C7E45C2D-F5D3-4AD1-9CAF-956A585517F0}" type="slidenum">
              <a:rPr lang="en-US">
                <a:solidFill>
                  <a:prstClr val="black"/>
                </a:solidFill>
              </a:rPr>
              <a:pPr eaLnBrk="1" hangingPunct="1"/>
              <a:t>25</a:t>
            </a:fld>
            <a:endParaRPr lang="en-US">
              <a:solidFill>
                <a:prstClr val="black"/>
              </a:solidFill>
            </a:endParaRPr>
          </a:p>
        </p:txBody>
      </p:sp>
      <p:sp>
        <p:nvSpPr>
          <p:cNvPr id="222211" name="Rectangle 2"/>
          <p:cNvSpPr>
            <a:spLocks noGrp="1" noRot="1" noChangeAspect="1" noChangeArrowheads="1" noTextEdit="1"/>
          </p:cNvSpPr>
          <p:nvPr>
            <p:ph type="sldImg"/>
          </p:nvPr>
        </p:nvSpPr>
        <p:spPr>
          <a:xfrm>
            <a:off x="1146175" y="685800"/>
            <a:ext cx="4572000" cy="3429000"/>
          </a:xfrm>
          <a:ln/>
        </p:spPr>
      </p:sp>
      <p:sp>
        <p:nvSpPr>
          <p:cNvPr id="222212" name="Rectangle 3"/>
          <p:cNvSpPr>
            <a:spLocks noGrp="1" noChangeArrowheads="1"/>
          </p:cNvSpPr>
          <p:nvPr>
            <p:ph type="body" idx="1"/>
          </p:nvPr>
        </p:nvSpPr>
        <p:spPr>
          <a:xfrm>
            <a:off x="685800" y="4344988"/>
            <a:ext cx="54864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E1C774-E059-4F5F-86CF-7346CCEFB7D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66416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2C2D9B-00DE-4E8E-B4F0-13DA379A57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332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175E1F-FC1A-4937-9158-4FA4CB1010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73557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8939F86-3304-46CD-9B2F-5208C86771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75464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6E614A-2FF7-4CDF-B895-6CC745350B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8199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4CA7B26-FFF8-4C89-89DC-F3B952EDDF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837690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DCF1CB-F7C6-4D65-913A-C30B9A418F7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279467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3D62D5F-72E1-4670-A7AA-ACBC1DF5991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474192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756F907-F0EB-4E6A-8C56-3B03CF5F8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2347782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96368B9-3D3B-4948-AF78-93CECB9192E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78340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97535C-972E-4071-B5A3-DC0A40FC49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755568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44504D1-23CC-4018-8C7D-6671DA8819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318568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7951C822-8C4A-44F5-8763-49133E81261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817135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56B59-61C2-4360-80CA-8D8DAE1F2DB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052177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E1C774-E059-4F5F-86CF-7346CCEFB7D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62025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2C2D9B-00DE-4E8E-B4F0-13DA379A57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380836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175E1F-FC1A-4937-9158-4FA4CB1010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200262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8939F86-3304-46CD-9B2F-5208C86771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557174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6E614A-2FF7-4CDF-B895-6CC745350B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720696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4CA7B26-FFF8-4C89-89DC-F3B952EDDF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4959526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DCF1CB-F7C6-4D65-913A-C30B9A418F7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528335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3D62D5F-72E1-4670-A7AA-ACBC1DF5991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235396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756F907-F0EB-4E6A-8C56-3B03CF5F8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554669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96368B9-3D3B-4948-AF78-93CECB9192E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974948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97535C-972E-4071-B5A3-DC0A40FC49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090326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44504D1-23CC-4018-8C7D-6671DA8819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030293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7951C822-8C4A-44F5-8763-49133E81261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790163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56B59-61C2-4360-80CA-8D8DAE1F2DB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418017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E1C774-E059-4F5F-86CF-7346CCEFB7D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098387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2C2D9B-00DE-4E8E-B4F0-13DA379A57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638185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175E1F-FC1A-4937-9158-4FA4CB1010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686426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8939F86-3304-46CD-9B2F-5208C86771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475131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6E614A-2FF7-4CDF-B895-6CC745350B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880187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4CA7B26-FFF8-4C89-89DC-F3B952EDDF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810461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DCF1CB-F7C6-4D65-913A-C30B9A418F7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864308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3D62D5F-72E1-4670-A7AA-ACBC1DF5991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482109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756F907-F0EB-4E6A-8C56-3B03CF5F8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21782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96368B9-3D3B-4948-AF78-93CECB9192E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83928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97535C-972E-4071-B5A3-DC0A40FC49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910187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44504D1-23CC-4018-8C7D-6671DA8819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739173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7951C822-8C4A-44F5-8763-49133E81261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399590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56B59-61C2-4360-80CA-8D8DAE1F2DB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024256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E1C774-E059-4F5F-86CF-7346CCEFB7D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34618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2C2D9B-00DE-4E8E-B4F0-13DA379A57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04573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175E1F-FC1A-4937-9158-4FA4CB1010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0087205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8939F86-3304-46CD-9B2F-5208C86771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414427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6E614A-2FF7-4CDF-B895-6CC745350B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97985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4CA7B26-FFF8-4C89-89DC-F3B952EDDF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589185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DCF1CB-F7C6-4D65-913A-C30B9A418F7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9090105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3D62D5F-72E1-4670-A7AA-ACBC1DF5991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390838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756F907-F0EB-4E6A-8C56-3B03CF5F8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9722118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96368B9-3D3B-4948-AF78-93CECB9192E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3795022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97535C-972E-4071-B5A3-DC0A40FC49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0019856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44504D1-23CC-4018-8C7D-6671DA8819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3647090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7951C822-8C4A-44F5-8763-49133E81261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2306822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56B59-61C2-4360-80CA-8D8DAE1F2DB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9991699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E1C774-E059-4F5F-86CF-7346CCEFB7D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3426785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2C2D9B-00DE-4E8E-B4F0-13DA379A57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43175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175E1F-FC1A-4937-9158-4FA4CB1010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326559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8939F86-3304-46CD-9B2F-5208C86771E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4026502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6E614A-2FF7-4CDF-B895-6CC745350B5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3893661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4CA7B26-FFF8-4C89-89DC-F3B952EDDF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5324092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0DCF1CB-F7C6-4D65-913A-C30B9A418F7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246327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3D62D5F-72E1-4670-A7AA-ACBC1DF5991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03150143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756F907-F0EB-4E6A-8C56-3B03CF5F8E6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034756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96368B9-3D3B-4948-AF78-93CECB9192E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663868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697535C-972E-4071-B5A3-DC0A40FC493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3489994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44504D1-23CC-4018-8C7D-6671DA8819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8728418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sldNum" sz="quarter" idx="12"/>
          </p:nvPr>
        </p:nvSpPr>
        <p:spPr>
          <a:ln/>
        </p:spPr>
        <p:txBody>
          <a:bodyPr/>
          <a:lstStyle>
            <a:lvl1pPr>
              <a:defRPr/>
            </a:lvl1pPr>
          </a:lstStyle>
          <a:p>
            <a:pPr>
              <a:defRPr/>
            </a:pPr>
            <a:fld id="{7951C822-8C4A-44F5-8763-49133E81261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4500063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56B59-61C2-4360-80CA-8D8DAE1F2DB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5353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theme" Target="../theme/theme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5.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theme" Target="../theme/theme6.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0BFB64B4-153D-4D9F-9455-57BC636A136C}"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8623043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0BFB64B4-153D-4D9F-9455-57BC636A136C}"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56152373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0BFB64B4-153D-4D9F-9455-57BC636A136C}"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96241225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0BFB64B4-153D-4D9F-9455-57BC636A136C}"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532219148"/>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0BFB64B4-153D-4D9F-9455-57BC636A136C}"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11342402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9.xml"/><Relationship Id="rId5" Type="http://schemas.microsoft.com/office/2007/relationships/hdphoto" Target="../media/hdphoto1.wdp"/><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32.xml"/><Relationship Id="rId1" Type="http://schemas.openxmlformats.org/officeDocument/2006/relationships/vmlDrawing" Target="../drawings/vmlDrawing1.vml"/><Relationship Id="rId5" Type="http://schemas.openxmlformats.org/officeDocument/2006/relationships/image" Target="../media/image15.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6.xml"/><Relationship Id="rId1" Type="http://schemas.openxmlformats.org/officeDocument/2006/relationships/vmlDrawing" Target="../drawings/vmlDrawing2.v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0.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60.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0.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60.xml"/><Relationship Id="rId1" Type="http://schemas.openxmlformats.org/officeDocument/2006/relationships/vmlDrawing" Target="../drawings/vmlDrawing3.vml"/><Relationship Id="rId5" Type="http://schemas.openxmlformats.org/officeDocument/2006/relationships/image" Target="../media/image24.jpe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9.jpeg"/><Relationship Id="rId2" Type="http://schemas.openxmlformats.org/officeDocument/2006/relationships/image" Target="../media/image25.png"/><Relationship Id="rId1" Type="http://schemas.openxmlformats.org/officeDocument/2006/relationships/slideLayout" Target="../slideLayouts/slideLayout60.xml"/><Relationship Id="rId6" Type="http://schemas.openxmlformats.org/officeDocument/2006/relationships/image" Target="../media/image10.jpeg"/><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0.xml"/><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57.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65.xml"/><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0.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60.xml"/></Relationships>
</file>

<file path=ppt/slides/_rels/slide23.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4.xml"/></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9.xml"/></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79.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9.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1.xml"/></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9.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9.xml"/></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80.xml"/><Relationship Id="rId5" Type="http://schemas.openxmlformats.org/officeDocument/2006/relationships/image" Target="../media/image54.pn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57.png"/><Relationship Id="rId2" Type="http://schemas.openxmlformats.org/officeDocument/2006/relationships/slideLayout" Target="../slideLayouts/slideLayout80.xml"/><Relationship Id="rId1" Type="http://schemas.openxmlformats.org/officeDocument/2006/relationships/vmlDrawing" Target="../drawings/vmlDrawing4.vml"/><Relationship Id="rId6" Type="http://schemas.openxmlformats.org/officeDocument/2006/relationships/image" Target="../media/image56.png"/><Relationship Id="rId5" Type="http://schemas.openxmlformats.org/officeDocument/2006/relationships/oleObject" Target="../embeddings/oleObject5.bin"/><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1.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1.xml"/><Relationship Id="rId1" Type="http://schemas.openxmlformats.org/officeDocument/2006/relationships/vmlDrawing" Target="../drawings/vmlDrawing5.vml"/><Relationship Id="rId6" Type="http://schemas.openxmlformats.org/officeDocument/2006/relationships/image" Target="../media/image62.png"/><Relationship Id="rId5" Type="http://schemas.openxmlformats.org/officeDocument/2006/relationships/oleObject" Target="../embeddings/oleObject7.bin"/><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8" Type="http://schemas.openxmlformats.org/officeDocument/2006/relationships/image" Target="../media/image69.wmf"/><Relationship Id="rId13" Type="http://schemas.openxmlformats.org/officeDocument/2006/relationships/image" Target="../media/image74.png"/><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png"/><Relationship Id="rId2" Type="http://schemas.openxmlformats.org/officeDocument/2006/relationships/image" Target="../media/image63.png"/><Relationship Id="rId1" Type="http://schemas.openxmlformats.org/officeDocument/2006/relationships/slideLayout" Target="../slideLayouts/slideLayout81.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wmf"/><Relationship Id="rId4" Type="http://schemas.openxmlformats.org/officeDocument/2006/relationships/image" Target="../media/image65.png"/><Relationship Id="rId9" Type="http://schemas.openxmlformats.org/officeDocument/2006/relationships/image" Target="../media/image70.wmf"/></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79.png"/><Relationship Id="rId2" Type="http://schemas.openxmlformats.org/officeDocument/2006/relationships/image" Target="../media/image75.png"/><Relationship Id="rId1" Type="http://schemas.openxmlformats.org/officeDocument/2006/relationships/slideLayout" Target="../slideLayouts/slideLayout81.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80.xml"/></Relationships>
</file>

<file path=ppt/slides/_rels/slide4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71.xml"/><Relationship Id="rId4" Type="http://schemas.openxmlformats.org/officeDocument/2006/relationships/image" Target="../media/image84.wmf"/></Relationships>
</file>

<file path=ppt/slides/_rels/slide41.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6.png"/><Relationship Id="rId3" Type="http://schemas.openxmlformats.org/officeDocument/2006/relationships/image" Target="../media/image86.png"/><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image" Target="../media/image85.png"/><Relationship Id="rId16" Type="http://schemas.openxmlformats.org/officeDocument/2006/relationships/image" Target="../media/image99.png"/><Relationship Id="rId1" Type="http://schemas.openxmlformats.org/officeDocument/2006/relationships/slideLayout" Target="../slideLayouts/slideLayout71.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88.png"/><Relationship Id="rId15" Type="http://schemas.openxmlformats.org/officeDocument/2006/relationships/image" Target="../media/image98.png"/><Relationship Id="rId10" Type="http://schemas.openxmlformats.org/officeDocument/2006/relationships/image" Target="../media/image93.png"/><Relationship Id="rId4" Type="http://schemas.openxmlformats.org/officeDocument/2006/relationships/image" Target="../media/image87.png"/><Relationship Id="rId9" Type="http://schemas.openxmlformats.org/officeDocument/2006/relationships/image" Target="../media/image92.png"/><Relationship Id="rId14" Type="http://schemas.openxmlformats.org/officeDocument/2006/relationships/image" Target="../media/image97.png"/></Relationships>
</file>

<file path=ppt/slides/_rels/slide4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68.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43.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69.xml"/></Relationships>
</file>

<file path=ppt/slides/_rels/slide4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7.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smtClean="0">
                <a:latin typeface="Times New Roman" pitchFamily="18" charset="0"/>
                <a:cs typeface="Times New Roman" pitchFamily="18" charset="0"/>
              </a:rPr>
              <a:t>BÀI 1</a:t>
            </a:r>
            <a:endParaRPr lang="vi-VN" b="1">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r>
              <a:rPr lang="en-US" b="1">
                <a:solidFill>
                  <a:srgbClr val="FF0000"/>
                </a:solidFill>
                <a:latin typeface="Times New Roman" pitchFamily="18" charset="0"/>
                <a:cs typeface="Times New Roman" pitchFamily="18" charset="0"/>
              </a:rPr>
              <a:t>RÁP MẠCH </a:t>
            </a:r>
            <a:r>
              <a:rPr lang="vi-VN" b="1">
                <a:solidFill>
                  <a:srgbClr val="FF0000"/>
                </a:solidFill>
                <a:latin typeface="Times New Roman" pitchFamily="18" charset="0"/>
                <a:cs typeface="Times New Roman" pitchFamily="18" charset="0"/>
              </a:rPr>
              <a:t>CẢM BIẾN TỪ </a:t>
            </a:r>
            <a:endParaRPr lang="vi-VN">
              <a:solidFill>
                <a:srgbClr val="FF0000"/>
              </a:solidFill>
              <a:latin typeface="Times New Roman" pitchFamily="18" charset="0"/>
              <a:cs typeface="Times New Roman" pitchFamily="18" charset="0"/>
            </a:endParaRPr>
          </a:p>
          <a:p>
            <a:endParaRPr lang="vi-VN"/>
          </a:p>
        </p:txBody>
      </p:sp>
    </p:spTree>
    <p:extLst>
      <p:ext uri="{BB962C8B-B14F-4D97-AF65-F5344CB8AC3E}">
        <p14:creationId xmlns:p14="http://schemas.microsoft.com/office/powerpoint/2010/main" val="27139662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1116013" y="781050"/>
            <a:ext cx="6580187" cy="457200"/>
          </a:xfrm>
          <a:prstGeom prst="rect">
            <a:avLst/>
          </a:prstGeom>
          <a:gradFill rotWithShape="1">
            <a:gsLst>
              <a:gs pos="0">
                <a:srgbClr val="FF33CC"/>
              </a:gs>
              <a:gs pos="50000">
                <a:srgbClr val="FFFFFF"/>
              </a:gs>
              <a:gs pos="100000">
                <a:srgbClr val="FF33C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KHÁI QUÁT VỀ CHỨC NĂNG CỦA SENSOR</a:t>
            </a:r>
          </a:p>
        </p:txBody>
      </p:sp>
      <p:grpSp>
        <p:nvGrpSpPr>
          <p:cNvPr id="2" name="Group 3"/>
          <p:cNvGrpSpPr>
            <a:grpSpLocks/>
          </p:cNvGrpSpPr>
          <p:nvPr/>
        </p:nvGrpSpPr>
        <p:grpSpPr bwMode="auto">
          <a:xfrm>
            <a:off x="590550" y="1828800"/>
            <a:ext cx="8877300" cy="4476750"/>
            <a:chOff x="348" y="1308"/>
            <a:chExt cx="5592" cy="2820"/>
          </a:xfrm>
        </p:grpSpPr>
        <p:grpSp>
          <p:nvGrpSpPr>
            <p:cNvPr id="3076" name="Group 4"/>
            <p:cNvGrpSpPr>
              <a:grpSpLocks/>
            </p:cNvGrpSpPr>
            <p:nvPr/>
          </p:nvGrpSpPr>
          <p:grpSpPr bwMode="auto">
            <a:xfrm>
              <a:off x="348" y="1308"/>
              <a:ext cx="5592" cy="2448"/>
              <a:chOff x="348" y="1308"/>
              <a:chExt cx="5592" cy="2448"/>
            </a:xfrm>
          </p:grpSpPr>
          <p:sp>
            <p:nvSpPr>
              <p:cNvPr id="3078" name="Oval 5"/>
              <p:cNvSpPr>
                <a:spLocks noChangeArrowheads="1"/>
              </p:cNvSpPr>
              <p:nvPr/>
            </p:nvSpPr>
            <p:spPr bwMode="auto">
              <a:xfrm>
                <a:off x="348" y="3000"/>
                <a:ext cx="804" cy="636"/>
              </a:xfrm>
              <a:prstGeom prst="ellipse">
                <a:avLst/>
              </a:prstGeom>
              <a:solidFill>
                <a:srgbClr val="FF99CC"/>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079" name="Oval 6"/>
              <p:cNvSpPr>
                <a:spLocks noChangeArrowheads="1"/>
              </p:cNvSpPr>
              <p:nvPr/>
            </p:nvSpPr>
            <p:spPr bwMode="auto">
              <a:xfrm>
                <a:off x="348" y="2160"/>
                <a:ext cx="804" cy="636"/>
              </a:xfrm>
              <a:prstGeom prst="ellipse">
                <a:avLst/>
              </a:prstGeom>
              <a:solidFill>
                <a:srgbClr val="CC99FF"/>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080" name="Rectangle 7"/>
              <p:cNvSpPr>
                <a:spLocks noChangeArrowheads="1"/>
              </p:cNvSpPr>
              <p:nvPr/>
            </p:nvSpPr>
            <p:spPr bwMode="auto">
              <a:xfrm>
                <a:off x="3240" y="1308"/>
                <a:ext cx="816" cy="2448"/>
              </a:xfrm>
              <a:prstGeom prst="rect">
                <a:avLst/>
              </a:prstGeom>
              <a:solidFill>
                <a:srgbClr val="CCFFFF"/>
              </a:solidFill>
              <a:ln w="76200" cmpd="tri">
                <a:solidFill>
                  <a:srgbClr val="FF660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3081" name="Oval 8"/>
              <p:cNvSpPr>
                <a:spLocks noChangeArrowheads="1"/>
              </p:cNvSpPr>
              <p:nvPr/>
            </p:nvSpPr>
            <p:spPr bwMode="auto">
              <a:xfrm>
                <a:off x="348" y="1320"/>
                <a:ext cx="804" cy="636"/>
              </a:xfrm>
              <a:prstGeom prst="ellipse">
                <a:avLst/>
              </a:prstGeom>
              <a:solidFill>
                <a:srgbClr val="00FFFF"/>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082" name="Text Box 9"/>
              <p:cNvSpPr txBox="1">
                <a:spLocks noChangeArrowheads="1"/>
              </p:cNvSpPr>
              <p:nvPr/>
            </p:nvSpPr>
            <p:spPr bwMode="auto">
              <a:xfrm>
                <a:off x="396" y="1512"/>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NHIỆT</a:t>
                </a:r>
              </a:p>
            </p:txBody>
          </p:sp>
          <p:sp>
            <p:nvSpPr>
              <p:cNvPr id="3083" name="Text Box 10"/>
              <p:cNvSpPr txBox="1">
                <a:spLocks noChangeArrowheads="1"/>
              </p:cNvSpPr>
              <p:nvPr/>
            </p:nvSpPr>
            <p:spPr bwMode="auto">
              <a:xfrm>
                <a:off x="408" y="2218"/>
                <a:ext cx="720"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2400" b="1" smtClean="0">
                    <a:solidFill>
                      <a:srgbClr val="FFFF99"/>
                    </a:solidFill>
                  </a:rPr>
                  <a:t>ÁNH SÁNG</a:t>
                </a:r>
              </a:p>
            </p:txBody>
          </p:sp>
          <p:sp>
            <p:nvSpPr>
              <p:cNvPr id="3084" name="Text Box 11"/>
              <p:cNvSpPr txBox="1">
                <a:spLocks noChangeArrowheads="1"/>
              </p:cNvSpPr>
              <p:nvPr/>
            </p:nvSpPr>
            <p:spPr bwMode="auto">
              <a:xfrm>
                <a:off x="552" y="3168"/>
                <a:ext cx="44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TỪ</a:t>
                </a:r>
              </a:p>
            </p:txBody>
          </p:sp>
          <p:sp>
            <p:nvSpPr>
              <p:cNvPr id="3085" name="Text Box 12"/>
              <p:cNvSpPr txBox="1">
                <a:spLocks noChangeArrowheads="1"/>
              </p:cNvSpPr>
              <p:nvPr/>
            </p:nvSpPr>
            <p:spPr bwMode="auto">
              <a:xfrm>
                <a:off x="1056" y="1514"/>
                <a:ext cx="168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2000" b="1" smtClean="0">
                    <a:solidFill>
                      <a:srgbClr val="000000"/>
                    </a:solidFill>
                  </a:rPr>
                  <a:t>Nhiệt độ thay đổi</a:t>
                </a:r>
              </a:p>
            </p:txBody>
          </p:sp>
          <p:sp>
            <p:nvSpPr>
              <p:cNvPr id="3086" name="Text Box 13"/>
              <p:cNvSpPr txBox="1">
                <a:spLocks noChangeArrowheads="1"/>
              </p:cNvSpPr>
              <p:nvPr/>
            </p:nvSpPr>
            <p:spPr bwMode="auto">
              <a:xfrm>
                <a:off x="1080" y="2376"/>
                <a:ext cx="168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2000" b="1" smtClean="0">
                    <a:solidFill>
                      <a:srgbClr val="000000"/>
                    </a:solidFill>
                  </a:rPr>
                  <a:t>Ánh sáng thay đổi</a:t>
                </a:r>
              </a:p>
            </p:txBody>
          </p:sp>
          <p:sp>
            <p:nvSpPr>
              <p:cNvPr id="3087" name="Text Box 14"/>
              <p:cNvSpPr txBox="1">
                <a:spLocks noChangeArrowheads="1"/>
              </p:cNvSpPr>
              <p:nvPr/>
            </p:nvSpPr>
            <p:spPr bwMode="auto">
              <a:xfrm>
                <a:off x="1116" y="3192"/>
                <a:ext cx="168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2000" b="1" smtClean="0">
                    <a:solidFill>
                      <a:srgbClr val="000000"/>
                    </a:solidFill>
                  </a:rPr>
                  <a:t>Từ trường thay đổi</a:t>
                </a:r>
              </a:p>
            </p:txBody>
          </p:sp>
          <p:sp>
            <p:nvSpPr>
              <p:cNvPr id="3088" name="Line 15"/>
              <p:cNvSpPr>
                <a:spLocks noChangeShapeType="1"/>
              </p:cNvSpPr>
              <p:nvPr/>
            </p:nvSpPr>
            <p:spPr bwMode="auto">
              <a:xfrm>
                <a:off x="2796" y="1656"/>
                <a:ext cx="432" cy="0"/>
              </a:xfrm>
              <a:prstGeom prst="line">
                <a:avLst/>
              </a:prstGeom>
              <a:noFill/>
              <a:ln w="38100"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089" name="Line 16"/>
              <p:cNvSpPr>
                <a:spLocks noChangeShapeType="1"/>
              </p:cNvSpPr>
              <p:nvPr/>
            </p:nvSpPr>
            <p:spPr bwMode="auto">
              <a:xfrm>
                <a:off x="2796" y="2508"/>
                <a:ext cx="432" cy="0"/>
              </a:xfrm>
              <a:prstGeom prst="line">
                <a:avLst/>
              </a:prstGeom>
              <a:noFill/>
              <a:ln w="38100"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090" name="Line 17"/>
              <p:cNvSpPr>
                <a:spLocks noChangeShapeType="1"/>
              </p:cNvSpPr>
              <p:nvPr/>
            </p:nvSpPr>
            <p:spPr bwMode="auto">
              <a:xfrm>
                <a:off x="2796" y="3324"/>
                <a:ext cx="432" cy="0"/>
              </a:xfrm>
              <a:prstGeom prst="line">
                <a:avLst/>
              </a:prstGeom>
              <a:noFill/>
              <a:ln w="38100" cap="rnd">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091" name="Line 18"/>
              <p:cNvSpPr>
                <a:spLocks noChangeShapeType="1"/>
              </p:cNvSpPr>
              <p:nvPr/>
            </p:nvSpPr>
            <p:spPr bwMode="auto">
              <a:xfrm>
                <a:off x="4092" y="2508"/>
                <a:ext cx="1200" cy="0"/>
              </a:xfrm>
              <a:prstGeom prst="line">
                <a:avLst/>
              </a:prstGeom>
              <a:noFill/>
              <a:ln w="76200">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092" name="Text Box 19"/>
              <p:cNvSpPr txBox="1">
                <a:spLocks noChangeArrowheads="1"/>
              </p:cNvSpPr>
              <p:nvPr/>
            </p:nvSpPr>
            <p:spPr bwMode="auto">
              <a:xfrm>
                <a:off x="4260" y="2205"/>
                <a:ext cx="168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b="1" smtClean="0">
                    <a:solidFill>
                      <a:srgbClr val="0000FF"/>
                    </a:solidFill>
                  </a:rPr>
                  <a:t>Tín hiệu điện</a:t>
                </a:r>
              </a:p>
            </p:txBody>
          </p:sp>
          <p:sp>
            <p:nvSpPr>
              <p:cNvPr id="3093" name="WordArt 20"/>
              <p:cNvSpPr>
                <a:spLocks noChangeArrowheads="1" noChangeShapeType="1" noTextEdit="1"/>
              </p:cNvSpPr>
              <p:nvPr/>
            </p:nvSpPr>
            <p:spPr bwMode="auto">
              <a:xfrm rot="5400000">
                <a:off x="2670" y="2322"/>
                <a:ext cx="1920" cy="324"/>
              </a:xfrm>
              <a:prstGeom prst="rect">
                <a:avLst/>
              </a:prstGeom>
            </p:spPr>
            <p:txBody>
              <a:bodyPr vert="wordArtVert" wrap="none" fromWordArt="1">
                <a:prstTxWarp prst="textPlain">
                  <a:avLst>
                    <a:gd name="adj" fmla="val 50000"/>
                  </a:avLst>
                </a:prstTxWarp>
              </a:bodyPr>
              <a:lstStyle/>
              <a:p>
                <a:pPr algn="ctr">
                  <a:spcBef>
                    <a:spcPct val="0"/>
                  </a:spcBef>
                  <a:spcAft>
                    <a:spcPct val="0"/>
                  </a:spcAft>
                </a:pPr>
                <a:r>
                  <a:rPr lang="vi-VN" sz="3600" kern="10" smtClean="0">
                    <a:ln w="19050">
                      <a:solidFill>
                        <a:srgbClr val="99CCFF"/>
                      </a:solidFill>
                      <a:round/>
                      <a:headEnd/>
                      <a:tailEnd/>
                    </a:ln>
                    <a:solidFill>
                      <a:srgbClr val="993366"/>
                    </a:solidFill>
                    <a:effectLst>
                      <a:outerShdw dist="35921" dir="2700000" algn="ctr" rotWithShape="0">
                        <a:srgbClr val="990000"/>
                      </a:outerShdw>
                    </a:effectLst>
                  </a:rPr>
                  <a:t>SENSOR</a:t>
                </a:r>
              </a:p>
            </p:txBody>
          </p:sp>
        </p:grpSp>
        <p:sp>
          <p:nvSpPr>
            <p:cNvPr id="3077" name="Line 21"/>
            <p:cNvSpPr>
              <a:spLocks noChangeShapeType="1"/>
            </p:cNvSpPr>
            <p:nvPr/>
          </p:nvSpPr>
          <p:spPr bwMode="auto">
            <a:xfrm>
              <a:off x="744" y="3696"/>
              <a:ext cx="0" cy="432"/>
            </a:xfrm>
            <a:prstGeom prst="line">
              <a:avLst/>
            </a:prstGeom>
            <a:noFill/>
            <a:ln w="5715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Tree>
    <p:extLst>
      <p:ext uri="{BB962C8B-B14F-4D97-AF65-F5344CB8AC3E}">
        <p14:creationId xmlns:p14="http://schemas.microsoft.com/office/powerpoint/2010/main" val="89377052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lum bright="6000" contrast="6000"/>
            <a:grayscl/>
            <a:extLst>
              <a:ext uri="{28A0092B-C50C-407E-A947-70E740481C1C}">
                <a14:useLocalDpi xmlns:a14="http://schemas.microsoft.com/office/drawing/2010/main" val="0"/>
              </a:ext>
            </a:extLst>
          </a:blip>
          <a:srcRect/>
          <a:stretch>
            <a:fillRect/>
          </a:stretch>
        </p:blipFill>
        <p:spPr bwMode="auto">
          <a:xfrm>
            <a:off x="1092200" y="2065338"/>
            <a:ext cx="38735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 Box 3"/>
          <p:cNvSpPr txBox="1">
            <a:spLocks noChangeArrowheads="1"/>
          </p:cNvSpPr>
          <p:nvPr/>
        </p:nvSpPr>
        <p:spPr bwMode="auto">
          <a:xfrm>
            <a:off x="184150" y="2298700"/>
            <a:ext cx="8715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0"/>
              </a:spcBef>
              <a:spcAft>
                <a:spcPct val="0"/>
              </a:spcAft>
            </a:pPr>
            <a:r>
              <a:rPr lang="en-US" sz="1600" b="1" smtClean="0">
                <a:solidFill>
                  <a:srgbClr val="000000"/>
                </a:solidFill>
              </a:rPr>
              <a:t>Sensor</a:t>
            </a:r>
          </a:p>
        </p:txBody>
      </p:sp>
      <p:sp>
        <p:nvSpPr>
          <p:cNvPr id="8196" name="AutoShape 4"/>
          <p:cNvSpPr>
            <a:spLocks noChangeArrowheads="1"/>
          </p:cNvSpPr>
          <p:nvPr/>
        </p:nvSpPr>
        <p:spPr bwMode="auto">
          <a:xfrm>
            <a:off x="1108075" y="1592263"/>
            <a:ext cx="1209675" cy="428625"/>
          </a:xfrm>
          <a:custGeom>
            <a:avLst/>
            <a:gdLst>
              <a:gd name="T0" fmla="*/ 2147483647 w 21600"/>
              <a:gd name="T1" fmla="*/ 0 h 21600"/>
              <a:gd name="T2" fmla="*/ 2147483647 w 21600"/>
              <a:gd name="T3" fmla="*/ 95002013 h 21600"/>
              <a:gd name="T4" fmla="*/ 574370043 w 21600"/>
              <a:gd name="T5" fmla="*/ 168781551 h 21600"/>
              <a:gd name="T6" fmla="*/ 2147483647 w 21600"/>
              <a:gd name="T7" fmla="*/ 47500996 h 21600"/>
              <a:gd name="T8" fmla="*/ 17694720 60000 65536"/>
              <a:gd name="T9" fmla="*/ 5898240 60000 65536"/>
              <a:gd name="T10" fmla="*/ 5898240 60000 65536"/>
              <a:gd name="T11" fmla="*/ 0 60000 65536"/>
              <a:gd name="T12" fmla="*/ 12427 w 21600"/>
              <a:gd name="T13" fmla="*/ 2880 h 21600"/>
              <a:gd name="T14" fmla="*/ 18467 w 21600"/>
              <a:gd name="T15" fmla="*/ 9278 h 21600"/>
            </a:gdLst>
            <a:ahLst/>
            <a:cxnLst>
              <a:cxn ang="T8">
                <a:pos x="T0" y="T1"/>
              </a:cxn>
              <a:cxn ang="T9">
                <a:pos x="T2" y="T3"/>
              </a:cxn>
              <a:cxn ang="T10">
                <a:pos x="T4" y="T5"/>
              </a:cxn>
              <a:cxn ang="T11">
                <a:pos x="T6" y="T7"/>
              </a:cxn>
            </a:cxnLst>
            <a:rect l="T12" t="T13" r="T14" b="T15"/>
            <a:pathLst>
              <a:path w="21600" h="21600">
                <a:moveTo>
                  <a:pt x="21600" y="6079"/>
                </a:moveTo>
                <a:lnTo>
                  <a:pt x="15647" y="0"/>
                </a:lnTo>
                <a:lnTo>
                  <a:pt x="15647" y="2880"/>
                </a:lnTo>
                <a:lnTo>
                  <a:pt x="12427" y="2880"/>
                </a:lnTo>
                <a:cubicBezTo>
                  <a:pt x="5564" y="2880"/>
                  <a:pt x="0" y="7034"/>
                  <a:pt x="0" y="12158"/>
                </a:cubicBezTo>
                <a:lnTo>
                  <a:pt x="0" y="21600"/>
                </a:lnTo>
                <a:lnTo>
                  <a:pt x="6539" y="21600"/>
                </a:lnTo>
                <a:lnTo>
                  <a:pt x="6539" y="12158"/>
                </a:lnTo>
                <a:cubicBezTo>
                  <a:pt x="6539" y="10567"/>
                  <a:pt x="9175" y="9278"/>
                  <a:pt x="12427" y="9278"/>
                </a:cubicBezTo>
                <a:lnTo>
                  <a:pt x="15647" y="9278"/>
                </a:lnTo>
                <a:lnTo>
                  <a:pt x="15647" y="12158"/>
                </a:lnTo>
                <a:lnTo>
                  <a:pt x="21600" y="6079"/>
                </a:lnTo>
                <a:close/>
              </a:path>
            </a:pathLst>
          </a:custGeom>
          <a:solidFill>
            <a:srgbClr val="FF0000"/>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8197" name="AutoShape 5" descr="Green marble"/>
          <p:cNvSpPr>
            <a:spLocks noChangeArrowheads="1"/>
          </p:cNvSpPr>
          <p:nvPr/>
        </p:nvSpPr>
        <p:spPr bwMode="auto">
          <a:xfrm rot="2108920">
            <a:off x="4189413" y="2773363"/>
            <a:ext cx="1560512" cy="381000"/>
          </a:xfrm>
          <a:prstGeom prst="curvedUpArrow">
            <a:avLst>
              <a:gd name="adj1" fmla="val 81917"/>
              <a:gd name="adj2" fmla="val 163833"/>
              <a:gd name="adj3" fmla="val 33333"/>
            </a:avLst>
          </a:prstGeom>
          <a:blipFill dpi="0" rotWithShape="1">
            <a:blip r:embed="rId4">
              <a:alphaModFix amt="20000"/>
            </a:blip>
            <a:srcRect/>
            <a:tile tx="0" ty="0" sx="100000" sy="100000" flip="none" algn="tl"/>
          </a:blip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pic>
        <p:nvPicPr>
          <p:cNvPr id="819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27275" y="1462088"/>
            <a:ext cx="26638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
        <p:nvSpPr>
          <p:cNvPr id="8199" name="Text Box 7"/>
          <p:cNvSpPr txBox="1">
            <a:spLocks noChangeArrowheads="1"/>
          </p:cNvSpPr>
          <p:nvPr/>
        </p:nvSpPr>
        <p:spPr bwMode="auto">
          <a:xfrm>
            <a:off x="3289300" y="2346325"/>
            <a:ext cx="641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0000"/>
                </a:solidFill>
              </a:rPr>
              <a:t>PLC</a:t>
            </a:r>
            <a:endParaRPr lang="en-US" smtClean="0">
              <a:solidFill>
                <a:srgbClr val="000000"/>
              </a:solidFill>
            </a:endParaRPr>
          </a:p>
        </p:txBody>
      </p:sp>
      <p:grpSp>
        <p:nvGrpSpPr>
          <p:cNvPr id="2" name="Group 8"/>
          <p:cNvGrpSpPr>
            <a:grpSpLocks/>
          </p:cNvGrpSpPr>
          <p:nvPr/>
        </p:nvGrpSpPr>
        <p:grpSpPr bwMode="auto">
          <a:xfrm>
            <a:off x="5284788" y="2239963"/>
            <a:ext cx="1433512" cy="995362"/>
            <a:chOff x="3381" y="1421"/>
            <a:chExt cx="903" cy="627"/>
          </a:xfrm>
        </p:grpSpPr>
        <p:grpSp>
          <p:nvGrpSpPr>
            <p:cNvPr id="4131" name="Group 9"/>
            <p:cNvGrpSpPr>
              <a:grpSpLocks/>
            </p:cNvGrpSpPr>
            <p:nvPr/>
          </p:nvGrpSpPr>
          <p:grpSpPr bwMode="auto">
            <a:xfrm>
              <a:off x="3597" y="1787"/>
              <a:ext cx="261" cy="261"/>
              <a:chOff x="3246" y="1848"/>
              <a:chExt cx="261" cy="261"/>
            </a:xfrm>
          </p:grpSpPr>
          <p:sp>
            <p:nvSpPr>
              <p:cNvPr id="4133" name="Rectangle 10"/>
              <p:cNvSpPr>
                <a:spLocks noChangeArrowheads="1"/>
              </p:cNvSpPr>
              <p:nvPr/>
            </p:nvSpPr>
            <p:spPr bwMode="auto">
              <a:xfrm>
                <a:off x="3246" y="1848"/>
                <a:ext cx="261" cy="261"/>
              </a:xfrm>
              <a:prstGeom prst="rect">
                <a:avLst/>
              </a:prstGeom>
              <a:solidFill>
                <a:srgbClr val="000080"/>
              </a:solidFill>
              <a:ln w="9525">
                <a:miter lim="800000"/>
                <a:headEnd/>
                <a:tailEnd/>
              </a:ln>
              <a:scene3d>
                <a:camera prst="legacyObliqueTopRight"/>
                <a:lightRig rig="legacyFlat3" dir="r"/>
              </a:scene3d>
              <a:sp3d extrusionH="430200" prstMaterial="legacyMatte">
                <a:bevelT w="13500" h="13500" prst="angle"/>
                <a:bevelB w="13500" h="13500" prst="angle"/>
                <a:extrusionClr>
                  <a:srgbClr val="000080"/>
                </a:extrusionClr>
              </a:sp3d>
            </p:spPr>
            <p:txBody>
              <a:bodyPr wrap="none" anchor="ctr">
                <a:flatTx/>
              </a:bodyPr>
              <a:lstStyle/>
              <a:p>
                <a:pPr fontAlgn="base">
                  <a:spcBef>
                    <a:spcPct val="0"/>
                  </a:spcBef>
                  <a:spcAft>
                    <a:spcPct val="0"/>
                  </a:spcAft>
                </a:pPr>
                <a:endParaRPr lang="vi-VN" smtClean="0">
                  <a:solidFill>
                    <a:srgbClr val="000000"/>
                  </a:solidFill>
                </a:endParaRPr>
              </a:p>
            </p:txBody>
          </p:sp>
          <p:sp>
            <p:nvSpPr>
              <p:cNvPr id="4134" name="Oval 11"/>
              <p:cNvSpPr>
                <a:spLocks noChangeArrowheads="1"/>
              </p:cNvSpPr>
              <p:nvPr/>
            </p:nvSpPr>
            <p:spPr bwMode="auto">
              <a:xfrm>
                <a:off x="3264" y="1968"/>
                <a:ext cx="131" cy="131"/>
              </a:xfrm>
              <a:prstGeom prst="ellipse">
                <a:avLst/>
              </a:prstGeom>
              <a:solidFill>
                <a:srgbClr val="C0C0C0"/>
              </a:solidFill>
              <a:ln w="9525">
                <a:round/>
                <a:headEnd/>
                <a:tailEnd/>
              </a:ln>
              <a:scene3d>
                <a:camera prst="legacyObliqueTopRight"/>
                <a:lightRig rig="legacyFlat3" dir="r"/>
              </a:scene3d>
              <a:sp3d extrusionH="227000" prstMaterial="legacyMatte">
                <a:bevelT w="13500" h="13500" prst="angle"/>
                <a:bevelB w="13500" h="13500" prst="angle"/>
                <a:extrusionClr>
                  <a:srgbClr val="C0C0C0"/>
                </a:extrusionClr>
              </a:sp3d>
            </p:spPr>
            <p:txBody>
              <a:bodyPr wrap="none" anchor="ctr">
                <a:flatTx/>
              </a:bodyPr>
              <a:lstStyle/>
              <a:p>
                <a:pPr fontAlgn="base">
                  <a:spcBef>
                    <a:spcPct val="0"/>
                  </a:spcBef>
                  <a:spcAft>
                    <a:spcPct val="0"/>
                  </a:spcAft>
                </a:pPr>
                <a:endParaRPr lang="vi-VN" smtClean="0">
                  <a:solidFill>
                    <a:srgbClr val="000000"/>
                  </a:solidFill>
                </a:endParaRPr>
              </a:p>
            </p:txBody>
          </p:sp>
        </p:grpSp>
        <p:sp>
          <p:nvSpPr>
            <p:cNvPr id="4132" name="Text Box 12"/>
            <p:cNvSpPr txBox="1">
              <a:spLocks noChangeArrowheads="1"/>
            </p:cNvSpPr>
            <p:nvPr/>
          </p:nvSpPr>
          <p:spPr bwMode="auto">
            <a:xfrm>
              <a:off x="3381" y="1421"/>
              <a:ext cx="903"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0"/>
                </a:spcBef>
                <a:spcAft>
                  <a:spcPct val="0"/>
                </a:spcAft>
              </a:pPr>
              <a:r>
                <a:rPr lang="en-US" sz="1600" b="1" smtClean="0">
                  <a:solidFill>
                    <a:srgbClr val="000000"/>
                  </a:solidFill>
                </a:rPr>
                <a:t>Box Rejecter</a:t>
              </a:r>
            </a:p>
          </p:txBody>
        </p:sp>
      </p:grpSp>
      <p:sp>
        <p:nvSpPr>
          <p:cNvPr id="8205" name="Freeform 13"/>
          <p:cNvSpPr>
            <a:spLocks/>
          </p:cNvSpPr>
          <p:nvPr/>
        </p:nvSpPr>
        <p:spPr bwMode="auto">
          <a:xfrm>
            <a:off x="3578225" y="3821113"/>
            <a:ext cx="2144713" cy="1477962"/>
          </a:xfrm>
          <a:custGeom>
            <a:avLst/>
            <a:gdLst>
              <a:gd name="T0" fmla="*/ 2147483647 w 1728"/>
              <a:gd name="T1" fmla="*/ 0 h 1248"/>
              <a:gd name="T2" fmla="*/ 1183074826 w 1728"/>
              <a:gd name="T3" fmla="*/ 1346383117 h 1248"/>
              <a:gd name="T4" fmla="*/ 739422077 w 1728"/>
              <a:gd name="T5" fmla="*/ 1750297815 h 1248"/>
              <a:gd name="T6" fmla="*/ 0 w 1728"/>
              <a:gd name="T7" fmla="*/ 1077106257 h 1248"/>
              <a:gd name="T8" fmla="*/ 1183074826 w 1728"/>
              <a:gd name="T9" fmla="*/ 0 h 1248"/>
              <a:gd name="T10" fmla="*/ 2147483647 w 1728"/>
              <a:gd name="T11" fmla="*/ 0 h 1248"/>
              <a:gd name="T12" fmla="*/ 0 60000 65536"/>
              <a:gd name="T13" fmla="*/ 0 60000 65536"/>
              <a:gd name="T14" fmla="*/ 0 60000 65536"/>
              <a:gd name="T15" fmla="*/ 0 60000 65536"/>
              <a:gd name="T16" fmla="*/ 0 60000 65536"/>
              <a:gd name="T17" fmla="*/ 0 60000 65536"/>
              <a:gd name="T18" fmla="*/ 0 w 1728"/>
              <a:gd name="T19" fmla="*/ 0 h 1248"/>
              <a:gd name="T20" fmla="*/ 1728 w 1728"/>
              <a:gd name="T21" fmla="*/ 1248 h 1248"/>
            </a:gdLst>
            <a:ahLst/>
            <a:cxnLst>
              <a:cxn ang="T12">
                <a:pos x="T0" y="T1"/>
              </a:cxn>
              <a:cxn ang="T13">
                <a:pos x="T2" y="T3"/>
              </a:cxn>
              <a:cxn ang="T14">
                <a:pos x="T4" y="T5"/>
              </a:cxn>
              <a:cxn ang="T15">
                <a:pos x="T6" y="T7"/>
              </a:cxn>
              <a:cxn ang="T16">
                <a:pos x="T8" y="T9"/>
              </a:cxn>
              <a:cxn ang="T17">
                <a:pos x="T10" y="T11"/>
              </a:cxn>
            </a:cxnLst>
            <a:rect l="T18" t="T19" r="T20" b="T21"/>
            <a:pathLst>
              <a:path w="1728" h="1248">
                <a:moveTo>
                  <a:pt x="1728" y="0"/>
                </a:moveTo>
                <a:lnTo>
                  <a:pt x="768" y="960"/>
                </a:lnTo>
                <a:lnTo>
                  <a:pt x="480" y="1248"/>
                </a:lnTo>
                <a:lnTo>
                  <a:pt x="0" y="768"/>
                </a:lnTo>
                <a:lnTo>
                  <a:pt x="768" y="0"/>
                </a:lnTo>
                <a:lnTo>
                  <a:pt x="1728" y="0"/>
                </a:lnTo>
                <a:close/>
              </a:path>
            </a:pathLst>
          </a:custGeom>
          <a:solidFill>
            <a:srgbClr val="969696"/>
          </a:solidFill>
          <a:ln w="9525">
            <a:round/>
            <a:headEnd/>
            <a:tailEnd/>
          </a:ln>
          <a:scene3d>
            <a:camera prst="legacyPerspectiveBottom"/>
            <a:lightRig rig="legacyFlat3" dir="t"/>
          </a:scene3d>
          <a:sp3d extrusionH="887400" prstMaterial="legacyMatte">
            <a:bevelT w="13500" h="13500" prst="angle"/>
            <a:bevelB w="13500" h="13500" prst="angle"/>
            <a:extrusionClr>
              <a:srgbClr val="969696"/>
            </a:extrusionClr>
          </a:sp3d>
        </p:spPr>
        <p:txBody>
          <a:bodyPr>
            <a:flatTx/>
          </a:bodyPr>
          <a:lstStyle/>
          <a:p>
            <a:pPr fontAlgn="base">
              <a:spcBef>
                <a:spcPct val="0"/>
              </a:spcBef>
              <a:spcAft>
                <a:spcPct val="0"/>
              </a:spcAft>
            </a:pPr>
            <a:endParaRPr lang="vi-VN" smtClean="0">
              <a:solidFill>
                <a:srgbClr val="000000"/>
              </a:solidFill>
            </a:endParaRPr>
          </a:p>
        </p:txBody>
      </p:sp>
      <p:grpSp>
        <p:nvGrpSpPr>
          <p:cNvPr id="4" name="Group 14"/>
          <p:cNvGrpSpPr>
            <a:grpSpLocks/>
          </p:cNvGrpSpPr>
          <p:nvPr/>
        </p:nvGrpSpPr>
        <p:grpSpPr bwMode="auto">
          <a:xfrm>
            <a:off x="484188" y="3125788"/>
            <a:ext cx="7448550" cy="1876425"/>
            <a:chOff x="305" y="1969"/>
            <a:chExt cx="4692" cy="1182"/>
          </a:xfrm>
        </p:grpSpPr>
        <p:sp>
          <p:nvSpPr>
            <p:cNvPr id="4120" name="Oval 15"/>
            <p:cNvSpPr>
              <a:spLocks noChangeArrowheads="1"/>
            </p:cNvSpPr>
            <p:nvPr/>
          </p:nvSpPr>
          <p:spPr bwMode="auto">
            <a:xfrm>
              <a:off x="4475" y="2629"/>
              <a:ext cx="522" cy="522"/>
            </a:xfrm>
            <a:prstGeom prst="ellipse">
              <a:avLst/>
            </a:prstGeom>
            <a:solidFill>
              <a:schemeClr val="accent1"/>
            </a:solidFill>
            <a:ln w="9525">
              <a:round/>
              <a:headEnd/>
              <a:tailEnd/>
            </a:ln>
            <a:scene3d>
              <a:camera prst="legacyObliqueTopRight"/>
              <a:lightRig rig="legacyFlat1" dir="t"/>
            </a:scene3d>
            <a:sp3d extrusionH="430200" prstMaterial="legacyMatte">
              <a:bevelT w="13500" h="13500" prst="angle"/>
              <a:bevelB w="13500" h="13500" prst="angle"/>
              <a:extrusionClr>
                <a:schemeClr val="accent1"/>
              </a:extrusionClr>
            </a:sp3d>
          </p:spPr>
          <p:txBody>
            <a:bodyPr wrap="none" anchor="ctr">
              <a:flatTx/>
            </a:bodyPr>
            <a:lstStyle/>
            <a:p>
              <a:pPr algn="ctr" fontAlgn="base">
                <a:spcBef>
                  <a:spcPct val="0"/>
                </a:spcBef>
                <a:spcAft>
                  <a:spcPct val="0"/>
                </a:spcAft>
              </a:pPr>
              <a:r>
                <a:rPr lang="en-US" smtClean="0">
                  <a:solidFill>
                    <a:srgbClr val="000000"/>
                  </a:solidFill>
                </a:rPr>
                <a:t>q</a:t>
              </a:r>
            </a:p>
          </p:txBody>
        </p:sp>
        <p:sp>
          <p:nvSpPr>
            <p:cNvPr id="4121" name="Oval 16"/>
            <p:cNvSpPr>
              <a:spLocks noChangeArrowheads="1"/>
            </p:cNvSpPr>
            <p:nvPr/>
          </p:nvSpPr>
          <p:spPr bwMode="auto">
            <a:xfrm>
              <a:off x="4721" y="2545"/>
              <a:ext cx="131" cy="131"/>
            </a:xfrm>
            <a:prstGeom prst="ellipse">
              <a:avLst/>
            </a:prstGeom>
            <a:solidFill>
              <a:schemeClr val="tx1"/>
            </a:solidFill>
            <a:ln w="9525">
              <a:round/>
              <a:headEnd/>
              <a:tailEnd/>
            </a:ln>
            <a:scene3d>
              <a:camera prst="legacyObliqueTopRight"/>
              <a:lightRig rig="legacyFlat3" dir="b"/>
            </a:scene3d>
            <a:sp3d extrusionH="887400" prstMaterial="legacyMatte">
              <a:bevelT w="13500" h="13500" prst="angle"/>
              <a:bevelB w="13500" h="13500" prst="angle"/>
              <a:extrusionClr>
                <a:schemeClr val="bg2"/>
              </a:extrusionClr>
            </a:sp3d>
          </p:spPr>
          <p:txBody>
            <a:bodyPr wrap="none" anchor="ctr">
              <a:flatTx/>
            </a:bodyPr>
            <a:lstStyle/>
            <a:p>
              <a:pPr fontAlgn="base">
                <a:spcBef>
                  <a:spcPct val="0"/>
                </a:spcBef>
                <a:spcAft>
                  <a:spcPct val="0"/>
                </a:spcAft>
              </a:pPr>
              <a:endParaRPr lang="vi-VN" smtClean="0">
                <a:solidFill>
                  <a:srgbClr val="000000"/>
                </a:solidFill>
              </a:endParaRPr>
            </a:p>
          </p:txBody>
        </p:sp>
        <p:sp>
          <p:nvSpPr>
            <p:cNvPr id="4122" name="Rectangle 17"/>
            <p:cNvSpPr>
              <a:spLocks noChangeArrowheads="1"/>
            </p:cNvSpPr>
            <p:nvPr/>
          </p:nvSpPr>
          <p:spPr bwMode="auto">
            <a:xfrm>
              <a:off x="305" y="2414"/>
              <a:ext cx="4511" cy="83"/>
            </a:xfrm>
            <a:prstGeom prst="rect">
              <a:avLst/>
            </a:prstGeom>
            <a:solidFill>
              <a:srgbClr val="808080"/>
            </a:solidFill>
            <a:ln w="9525">
              <a:miter lim="800000"/>
              <a:headEnd/>
              <a:tailEnd/>
            </a:ln>
            <a:scene3d>
              <a:camera prst="legacyObliqueTopRight"/>
              <a:lightRig rig="legacyFlat3" dir="r"/>
            </a:scene3d>
            <a:sp3d extrusionH="887400" prstMaterial="legacyMatte">
              <a:bevelT w="13500" h="13500" prst="angle"/>
              <a:bevelB w="13500" h="13500" prst="angle"/>
              <a:extrusionClr>
                <a:srgbClr val="808080"/>
              </a:extrusionClr>
            </a:sp3d>
          </p:spPr>
          <p:txBody>
            <a:bodyPr wrap="none" anchor="ctr">
              <a:flatTx/>
            </a:bodyPr>
            <a:lstStyle/>
            <a:p>
              <a:pPr fontAlgn="base">
                <a:spcBef>
                  <a:spcPct val="0"/>
                </a:spcBef>
                <a:spcAft>
                  <a:spcPct val="0"/>
                </a:spcAft>
              </a:pPr>
              <a:endParaRPr lang="vi-VN" smtClean="0">
                <a:solidFill>
                  <a:srgbClr val="000000"/>
                </a:solidFill>
              </a:endParaRPr>
            </a:p>
          </p:txBody>
        </p:sp>
        <p:sp>
          <p:nvSpPr>
            <p:cNvPr id="4123" name="Oval 18"/>
            <p:cNvSpPr>
              <a:spLocks noChangeArrowheads="1"/>
            </p:cNvSpPr>
            <p:nvPr/>
          </p:nvSpPr>
          <p:spPr bwMode="auto">
            <a:xfrm>
              <a:off x="4625" y="2737"/>
              <a:ext cx="261" cy="261"/>
            </a:xfrm>
            <a:prstGeom prst="ellipse">
              <a:avLst/>
            </a:prstGeom>
            <a:solidFill>
              <a:schemeClr val="tx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124" name="Line 19"/>
            <p:cNvSpPr>
              <a:spLocks noChangeShapeType="1"/>
            </p:cNvSpPr>
            <p:nvPr/>
          </p:nvSpPr>
          <p:spPr bwMode="auto">
            <a:xfrm flipH="1">
              <a:off x="4625" y="2593"/>
              <a:ext cx="131" cy="32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4125" name="Line 20"/>
            <p:cNvSpPr>
              <a:spLocks noChangeShapeType="1"/>
            </p:cNvSpPr>
            <p:nvPr/>
          </p:nvSpPr>
          <p:spPr bwMode="auto">
            <a:xfrm>
              <a:off x="4817" y="2593"/>
              <a:ext cx="1" cy="27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4126" name="Text Box 21"/>
            <p:cNvSpPr txBox="1">
              <a:spLocks noChangeArrowheads="1"/>
            </p:cNvSpPr>
            <p:nvPr/>
          </p:nvSpPr>
          <p:spPr bwMode="auto">
            <a:xfrm>
              <a:off x="3707" y="2689"/>
              <a:ext cx="705"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0"/>
                </a:spcBef>
                <a:spcAft>
                  <a:spcPct val="0"/>
                </a:spcAft>
              </a:pPr>
              <a:r>
                <a:rPr lang="en-US" sz="1600" b="1" smtClean="0">
                  <a:solidFill>
                    <a:srgbClr val="000000"/>
                  </a:solidFill>
                </a:rPr>
                <a:t>Conveyor</a:t>
              </a:r>
            </a:p>
            <a:p>
              <a:pPr algn="ctr" fontAlgn="base">
                <a:spcBef>
                  <a:spcPct val="0"/>
                </a:spcBef>
                <a:spcAft>
                  <a:spcPct val="0"/>
                </a:spcAft>
              </a:pPr>
              <a:r>
                <a:rPr lang="en-US" sz="1600" b="1" smtClean="0">
                  <a:solidFill>
                    <a:srgbClr val="000000"/>
                  </a:solidFill>
                </a:rPr>
                <a:t>Motor</a:t>
              </a:r>
            </a:p>
          </p:txBody>
        </p:sp>
        <p:sp>
          <p:nvSpPr>
            <p:cNvPr id="4127" name="Oval 22"/>
            <p:cNvSpPr>
              <a:spLocks noChangeArrowheads="1"/>
            </p:cNvSpPr>
            <p:nvPr/>
          </p:nvSpPr>
          <p:spPr bwMode="auto">
            <a:xfrm>
              <a:off x="4721" y="2545"/>
              <a:ext cx="131" cy="131"/>
            </a:xfrm>
            <a:prstGeom prst="ellipse">
              <a:avLst/>
            </a:prstGeom>
            <a:solidFill>
              <a:schemeClr val="tx1"/>
            </a:solidFill>
            <a:ln w="9525">
              <a:round/>
              <a:headEnd/>
              <a:tailEnd/>
            </a:ln>
            <a:scene3d>
              <a:camera prst="legacyObliqueTopRight"/>
              <a:lightRig rig="legacyFlat3" dir="b"/>
            </a:scene3d>
            <a:sp3d extrusionH="887400" prstMaterial="legacyMatte">
              <a:bevelT w="13500" h="13500" prst="angle"/>
              <a:bevelB w="13500" h="13500" prst="angle"/>
              <a:extrusionClr>
                <a:schemeClr val="bg2"/>
              </a:extrusionClr>
            </a:sp3d>
          </p:spPr>
          <p:txBody>
            <a:bodyPr wrap="none" anchor="ctr">
              <a:flatTx/>
            </a:bodyPr>
            <a:lstStyle/>
            <a:p>
              <a:pPr fontAlgn="base">
                <a:spcBef>
                  <a:spcPct val="0"/>
                </a:spcBef>
                <a:spcAft>
                  <a:spcPct val="0"/>
                </a:spcAft>
              </a:pPr>
              <a:endParaRPr lang="vi-VN" smtClean="0">
                <a:solidFill>
                  <a:srgbClr val="000000"/>
                </a:solidFill>
              </a:endParaRPr>
            </a:p>
          </p:txBody>
        </p:sp>
        <p:sp>
          <p:nvSpPr>
            <p:cNvPr id="4128" name="Rectangle 23"/>
            <p:cNvSpPr>
              <a:spLocks noChangeArrowheads="1"/>
            </p:cNvSpPr>
            <p:nvPr/>
          </p:nvSpPr>
          <p:spPr bwMode="auto">
            <a:xfrm>
              <a:off x="1835" y="1969"/>
              <a:ext cx="544" cy="375"/>
            </a:xfrm>
            <a:prstGeom prst="rect">
              <a:avLst/>
            </a:prstGeom>
            <a:solidFill>
              <a:srgbClr val="0000FF"/>
            </a:solidFill>
            <a:ln w="9525">
              <a:miter lim="800000"/>
              <a:headEnd/>
              <a:tailEnd/>
            </a:ln>
            <a:scene3d>
              <a:camera prst="legacyObliqueTopRight"/>
              <a:lightRig rig="legacyFlat3" dir="r"/>
            </a:scene3d>
            <a:sp3d extrusionH="354000" prstMaterial="legacyMatte">
              <a:bevelT w="13500" h="13500" prst="angle"/>
              <a:bevelB w="13500" h="13500" prst="angle"/>
              <a:extrusionClr>
                <a:srgbClr val="0000FF"/>
              </a:extrusionClr>
            </a:sp3d>
          </p:spPr>
          <p:txBody>
            <a:bodyPr wrap="none" anchor="ctr">
              <a:flatTx/>
            </a:bodyPr>
            <a:lstStyle/>
            <a:p>
              <a:pPr algn="ctr" eaLnBrk="0" fontAlgn="base" hangingPunct="0">
                <a:spcBef>
                  <a:spcPct val="0"/>
                </a:spcBef>
                <a:spcAft>
                  <a:spcPct val="0"/>
                </a:spcAft>
              </a:pPr>
              <a:endParaRPr lang="vi-VN" sz="1600" b="1" smtClean="0">
                <a:solidFill>
                  <a:srgbClr val="FFFFFF"/>
                </a:solidFill>
              </a:endParaRPr>
            </a:p>
          </p:txBody>
        </p:sp>
        <p:sp>
          <p:nvSpPr>
            <p:cNvPr id="4129" name="Rectangle 24"/>
            <p:cNvSpPr>
              <a:spLocks noChangeArrowheads="1"/>
            </p:cNvSpPr>
            <p:nvPr/>
          </p:nvSpPr>
          <p:spPr bwMode="auto">
            <a:xfrm>
              <a:off x="539" y="1969"/>
              <a:ext cx="544" cy="375"/>
            </a:xfrm>
            <a:prstGeom prst="rect">
              <a:avLst/>
            </a:prstGeom>
            <a:solidFill>
              <a:srgbClr val="0000FF"/>
            </a:solidFill>
            <a:ln w="9525">
              <a:miter lim="800000"/>
              <a:headEnd/>
              <a:tailEnd/>
            </a:ln>
            <a:scene3d>
              <a:camera prst="legacyObliqueTopRight"/>
              <a:lightRig rig="legacyFlat3" dir="r"/>
            </a:scene3d>
            <a:sp3d extrusionH="354000" prstMaterial="legacyMatte">
              <a:bevelT w="13500" h="13500" prst="angle"/>
              <a:bevelB w="13500" h="13500" prst="angle"/>
              <a:extrusionClr>
                <a:srgbClr val="0000FF"/>
              </a:extrusionClr>
            </a:sp3d>
          </p:spPr>
          <p:txBody>
            <a:bodyPr wrap="none" anchor="ctr">
              <a:flatTx/>
            </a:bodyPr>
            <a:lstStyle/>
            <a:p>
              <a:pPr algn="ctr" eaLnBrk="0" fontAlgn="base" hangingPunct="0">
                <a:spcBef>
                  <a:spcPct val="0"/>
                </a:spcBef>
                <a:spcAft>
                  <a:spcPct val="0"/>
                </a:spcAft>
              </a:pPr>
              <a:endParaRPr lang="vi-VN" sz="1600" b="1" smtClean="0">
                <a:solidFill>
                  <a:srgbClr val="FFFFFF"/>
                </a:solidFill>
              </a:endParaRPr>
            </a:p>
          </p:txBody>
        </p:sp>
        <p:sp>
          <p:nvSpPr>
            <p:cNvPr id="4130" name="Line 25"/>
            <p:cNvSpPr>
              <a:spLocks noChangeShapeType="1"/>
            </p:cNvSpPr>
            <p:nvPr/>
          </p:nvSpPr>
          <p:spPr bwMode="auto">
            <a:xfrm>
              <a:off x="3874" y="2458"/>
              <a:ext cx="763" cy="0"/>
            </a:xfrm>
            <a:prstGeom prst="line">
              <a:avLst/>
            </a:prstGeom>
            <a:noFill/>
            <a:ln w="12700">
              <a:solidFill>
                <a:srgbClr val="333333"/>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
        <p:nvSpPr>
          <p:cNvPr id="8218" name="AutoShape 26" descr="Green marble"/>
          <p:cNvSpPr>
            <a:spLocks noChangeArrowheads="1"/>
          </p:cNvSpPr>
          <p:nvPr/>
        </p:nvSpPr>
        <p:spPr bwMode="auto">
          <a:xfrm rot="5400000">
            <a:off x="6003925" y="619125"/>
            <a:ext cx="1685925" cy="3762375"/>
          </a:xfrm>
          <a:custGeom>
            <a:avLst/>
            <a:gdLst>
              <a:gd name="T0" fmla="*/ 2147483647 w 21600"/>
              <a:gd name="T1" fmla="*/ 0 h 21600"/>
              <a:gd name="T2" fmla="*/ 2147483647 w 21600"/>
              <a:gd name="T3" fmla="*/ 2147483647 h 21600"/>
              <a:gd name="T4" fmla="*/ 682348718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4675 h 21600"/>
              <a:gd name="T14" fmla="*/ 19481 w 21600"/>
              <a:gd name="T15" fmla="*/ 7483 h 21600"/>
            </a:gdLst>
            <a:ahLst/>
            <a:cxnLst>
              <a:cxn ang="T8">
                <a:pos x="T0" y="T1"/>
              </a:cxn>
              <a:cxn ang="T9">
                <a:pos x="T2" y="T3"/>
              </a:cxn>
              <a:cxn ang="T10">
                <a:pos x="T4" y="T5"/>
              </a:cxn>
              <a:cxn ang="T11">
                <a:pos x="T6" y="T7"/>
              </a:cxn>
            </a:cxnLst>
            <a:rect l="T12" t="T13" r="T14" b="T15"/>
            <a:pathLst>
              <a:path w="21600" h="21600">
                <a:moveTo>
                  <a:pt x="21600" y="6079"/>
                </a:moveTo>
                <a:lnTo>
                  <a:pt x="12427" y="0"/>
                </a:lnTo>
                <a:lnTo>
                  <a:pt x="12427" y="4675"/>
                </a:lnTo>
                <a:cubicBezTo>
                  <a:pt x="5564" y="4675"/>
                  <a:pt x="0" y="8025"/>
                  <a:pt x="0" y="12158"/>
                </a:cubicBezTo>
                <a:lnTo>
                  <a:pt x="0" y="21600"/>
                </a:lnTo>
                <a:lnTo>
                  <a:pt x="2870" y="21600"/>
                </a:lnTo>
                <a:lnTo>
                  <a:pt x="2870" y="12158"/>
                </a:lnTo>
                <a:cubicBezTo>
                  <a:pt x="2870" y="9576"/>
                  <a:pt x="7149" y="7483"/>
                  <a:pt x="12427" y="7483"/>
                </a:cubicBezTo>
                <a:lnTo>
                  <a:pt x="12427" y="12158"/>
                </a:lnTo>
                <a:lnTo>
                  <a:pt x="21600" y="6079"/>
                </a:lnTo>
                <a:close/>
              </a:path>
            </a:pathLst>
          </a:custGeom>
          <a:blipFill dpi="0" rotWithShape="1">
            <a:blip r:embed="rId4">
              <a:alphaModFix amt="20000"/>
            </a:blip>
            <a:srcRect/>
            <a:tile tx="0" ty="0" sx="100000" sy="100000" flip="none" algn="tl"/>
          </a:blip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grpSp>
        <p:nvGrpSpPr>
          <p:cNvPr id="5" name="Group 27"/>
          <p:cNvGrpSpPr>
            <a:grpSpLocks/>
          </p:cNvGrpSpPr>
          <p:nvPr/>
        </p:nvGrpSpPr>
        <p:grpSpPr bwMode="auto">
          <a:xfrm>
            <a:off x="984250" y="5394325"/>
            <a:ext cx="1524000" cy="952500"/>
            <a:chOff x="672" y="3552"/>
            <a:chExt cx="960" cy="600"/>
          </a:xfrm>
        </p:grpSpPr>
        <p:sp>
          <p:nvSpPr>
            <p:cNvPr id="4118" name="Rectangle 28"/>
            <p:cNvSpPr>
              <a:spLocks noChangeArrowheads="1"/>
            </p:cNvSpPr>
            <p:nvPr/>
          </p:nvSpPr>
          <p:spPr bwMode="auto">
            <a:xfrm>
              <a:off x="672" y="3800"/>
              <a:ext cx="960" cy="352"/>
            </a:xfrm>
            <a:prstGeom prst="rect">
              <a:avLst/>
            </a:prstGeom>
            <a:solidFill>
              <a:srgbClr val="FF0000"/>
            </a:solidFill>
            <a:ln w="9525">
              <a:solidFill>
                <a:schemeClr val="tx1"/>
              </a:solidFill>
              <a:miter lim="800000"/>
              <a:headEnd/>
              <a:tailEnd/>
            </a:ln>
            <a:effectLst>
              <a:outerShdw dist="107763" dir="18900000" algn="ctr" rotWithShape="0">
                <a:schemeClr val="bg2">
                  <a:alpha val="50000"/>
                </a:schemeClr>
              </a:outerShdw>
            </a:effectLst>
          </p:spPr>
          <p:txBody>
            <a:bodyPr wrap="none" anchor="ctr"/>
            <a:lstStyle/>
            <a:p>
              <a:pPr algn="ctr" fontAlgn="base">
                <a:spcBef>
                  <a:spcPct val="0"/>
                </a:spcBef>
                <a:spcAft>
                  <a:spcPct val="0"/>
                </a:spcAft>
              </a:pPr>
              <a:r>
                <a:rPr lang="en-US" smtClean="0">
                  <a:solidFill>
                    <a:srgbClr val="00FF00"/>
                  </a:solidFill>
                </a:rPr>
                <a:t>INPUT</a:t>
              </a:r>
            </a:p>
          </p:txBody>
        </p:sp>
        <p:sp>
          <p:nvSpPr>
            <p:cNvPr id="4119" name="Text Box 29"/>
            <p:cNvSpPr txBox="1">
              <a:spLocks noChangeArrowheads="1"/>
            </p:cNvSpPr>
            <p:nvPr/>
          </p:nvSpPr>
          <p:spPr bwMode="auto">
            <a:xfrm>
              <a:off x="896" y="3552"/>
              <a:ext cx="55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FF3300"/>
                  </a:solidFill>
                </a:rPr>
                <a:t>Sensor</a:t>
              </a:r>
            </a:p>
          </p:txBody>
        </p:sp>
      </p:grpSp>
      <p:grpSp>
        <p:nvGrpSpPr>
          <p:cNvPr id="6" name="Group 30"/>
          <p:cNvGrpSpPr>
            <a:grpSpLocks/>
          </p:cNvGrpSpPr>
          <p:nvPr/>
        </p:nvGrpSpPr>
        <p:grpSpPr bwMode="auto">
          <a:xfrm>
            <a:off x="3727450" y="5407025"/>
            <a:ext cx="1524000" cy="939800"/>
            <a:chOff x="2400" y="3560"/>
            <a:chExt cx="960" cy="592"/>
          </a:xfrm>
        </p:grpSpPr>
        <p:sp>
          <p:nvSpPr>
            <p:cNvPr id="4116" name="Rectangle 31"/>
            <p:cNvSpPr>
              <a:spLocks noChangeArrowheads="1"/>
            </p:cNvSpPr>
            <p:nvPr/>
          </p:nvSpPr>
          <p:spPr bwMode="auto">
            <a:xfrm>
              <a:off x="2400" y="3800"/>
              <a:ext cx="960" cy="352"/>
            </a:xfrm>
            <a:prstGeom prst="rect">
              <a:avLst/>
            </a:prstGeom>
            <a:solidFill>
              <a:schemeClr val="accent1"/>
            </a:solidFill>
            <a:ln w="9525">
              <a:solidFill>
                <a:schemeClr val="tx1"/>
              </a:solidFill>
              <a:miter lim="800000"/>
              <a:headEnd/>
              <a:tailEnd/>
            </a:ln>
            <a:effectLst>
              <a:outerShdw dist="107763" dir="18900000" algn="ctr" rotWithShape="0">
                <a:schemeClr val="bg2">
                  <a:alpha val="50000"/>
                </a:schemeClr>
              </a:outerShdw>
            </a:effectLst>
          </p:spPr>
          <p:txBody>
            <a:bodyPr wrap="none" anchor="ctr"/>
            <a:lstStyle/>
            <a:p>
              <a:pPr algn="ctr" fontAlgn="base">
                <a:spcBef>
                  <a:spcPct val="0"/>
                </a:spcBef>
                <a:spcAft>
                  <a:spcPct val="0"/>
                </a:spcAft>
              </a:pPr>
              <a:r>
                <a:rPr lang="en-US" smtClean="0">
                  <a:solidFill>
                    <a:srgbClr val="000000"/>
                  </a:solidFill>
                </a:rPr>
                <a:t>CONTROL</a:t>
              </a:r>
            </a:p>
          </p:txBody>
        </p:sp>
        <p:sp>
          <p:nvSpPr>
            <p:cNvPr id="4117" name="Text Box 32"/>
            <p:cNvSpPr txBox="1">
              <a:spLocks noChangeArrowheads="1"/>
            </p:cNvSpPr>
            <p:nvPr/>
          </p:nvSpPr>
          <p:spPr bwMode="auto">
            <a:xfrm>
              <a:off x="2688" y="3560"/>
              <a:ext cx="40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000000"/>
                  </a:solidFill>
                </a:rPr>
                <a:t>PLC</a:t>
              </a:r>
            </a:p>
          </p:txBody>
        </p:sp>
      </p:grpSp>
      <p:grpSp>
        <p:nvGrpSpPr>
          <p:cNvPr id="7" name="Group 33"/>
          <p:cNvGrpSpPr>
            <a:grpSpLocks/>
          </p:cNvGrpSpPr>
          <p:nvPr/>
        </p:nvGrpSpPr>
        <p:grpSpPr bwMode="auto">
          <a:xfrm>
            <a:off x="6292850" y="5394325"/>
            <a:ext cx="1981200" cy="952500"/>
            <a:chOff x="4016" y="3552"/>
            <a:chExt cx="1248" cy="600"/>
          </a:xfrm>
        </p:grpSpPr>
        <p:sp>
          <p:nvSpPr>
            <p:cNvPr id="4114" name="Rectangle 34"/>
            <p:cNvSpPr>
              <a:spLocks noChangeArrowheads="1"/>
            </p:cNvSpPr>
            <p:nvPr/>
          </p:nvSpPr>
          <p:spPr bwMode="auto">
            <a:xfrm>
              <a:off x="4080" y="3800"/>
              <a:ext cx="960" cy="352"/>
            </a:xfrm>
            <a:prstGeom prst="rect">
              <a:avLst/>
            </a:prstGeom>
            <a:solidFill>
              <a:schemeClr val="accent1"/>
            </a:solidFill>
            <a:ln w="9525">
              <a:solidFill>
                <a:schemeClr val="tx1"/>
              </a:solidFill>
              <a:miter lim="800000"/>
              <a:headEnd/>
              <a:tailEnd/>
            </a:ln>
            <a:effectLst>
              <a:outerShdw dist="107763" dir="18900000" algn="ctr" rotWithShape="0">
                <a:schemeClr val="bg2">
                  <a:alpha val="50000"/>
                </a:schemeClr>
              </a:outerShdw>
            </a:effectLst>
          </p:spPr>
          <p:txBody>
            <a:bodyPr wrap="none" anchor="ctr"/>
            <a:lstStyle/>
            <a:p>
              <a:pPr algn="ctr" fontAlgn="base">
                <a:spcBef>
                  <a:spcPct val="0"/>
                </a:spcBef>
                <a:spcAft>
                  <a:spcPct val="0"/>
                </a:spcAft>
              </a:pPr>
              <a:r>
                <a:rPr lang="en-US" smtClean="0">
                  <a:solidFill>
                    <a:srgbClr val="000000"/>
                  </a:solidFill>
                </a:rPr>
                <a:t>OUTPUT</a:t>
              </a:r>
            </a:p>
          </p:txBody>
        </p:sp>
        <p:sp>
          <p:nvSpPr>
            <p:cNvPr id="4115" name="Text Box 35"/>
            <p:cNvSpPr txBox="1">
              <a:spLocks noChangeArrowheads="1"/>
            </p:cNvSpPr>
            <p:nvPr/>
          </p:nvSpPr>
          <p:spPr bwMode="auto">
            <a:xfrm>
              <a:off x="4016" y="3552"/>
              <a:ext cx="124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000000"/>
                  </a:solidFill>
                </a:rPr>
                <a:t>Conveyor/ Rejecter</a:t>
              </a:r>
            </a:p>
          </p:txBody>
        </p:sp>
      </p:grpSp>
      <p:sp>
        <p:nvSpPr>
          <p:cNvPr id="8228" name="Line 36"/>
          <p:cNvSpPr>
            <a:spLocks noChangeShapeType="1"/>
          </p:cNvSpPr>
          <p:nvPr/>
        </p:nvSpPr>
        <p:spPr bwMode="auto">
          <a:xfrm>
            <a:off x="2584450" y="6042025"/>
            <a:ext cx="1143000" cy="0"/>
          </a:xfrm>
          <a:prstGeom prst="line">
            <a:avLst/>
          </a:prstGeom>
          <a:noFill/>
          <a:ln w="63500" cmpd="dbl">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8229" name="Line 37"/>
          <p:cNvSpPr>
            <a:spLocks noChangeShapeType="1"/>
          </p:cNvSpPr>
          <p:nvPr/>
        </p:nvSpPr>
        <p:spPr bwMode="auto">
          <a:xfrm>
            <a:off x="5251450" y="6042025"/>
            <a:ext cx="1143000" cy="0"/>
          </a:xfrm>
          <a:prstGeom prst="line">
            <a:avLst/>
          </a:prstGeom>
          <a:noFill/>
          <a:ln w="63500" cmpd="dbl">
            <a:solidFill>
              <a:srgbClr val="339966"/>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8230" name="Text Box 38"/>
          <p:cNvSpPr txBox="1">
            <a:spLocks noChangeArrowheads="1"/>
          </p:cNvSpPr>
          <p:nvPr/>
        </p:nvSpPr>
        <p:spPr bwMode="auto">
          <a:xfrm>
            <a:off x="735013" y="714375"/>
            <a:ext cx="7610475" cy="427038"/>
          </a:xfrm>
          <a:prstGeom prst="rect">
            <a:avLst/>
          </a:prstGeom>
          <a:gradFill rotWithShape="1">
            <a:gsLst>
              <a:gs pos="0">
                <a:schemeClr val="folHlink"/>
              </a:gs>
              <a:gs pos="50000">
                <a:srgbClr val="FFFFFF"/>
              </a:gs>
              <a:gs pos="100000">
                <a:schemeClr val="folHlink"/>
              </a:gs>
            </a:gsLst>
            <a:lin ang="5400000" scaled="1"/>
          </a:gradFill>
          <a:ln w="9525">
            <a:noFill/>
            <a:miter lim="800000"/>
            <a:headEnd/>
            <a:tailEnd/>
          </a:ln>
          <a:effectLst/>
        </p:spPr>
        <p:txBody>
          <a:bodyPr>
            <a:spAutoFit/>
          </a:bodyPr>
          <a:lstStyle/>
          <a:p>
            <a:pPr fontAlgn="base">
              <a:spcBef>
                <a:spcPct val="50000"/>
              </a:spcBef>
              <a:spcAft>
                <a:spcPct val="0"/>
              </a:spcAft>
              <a:defRPr/>
            </a:pPr>
            <a:r>
              <a:rPr lang="en-US" sz="2200" b="1">
                <a:solidFill>
                  <a:srgbClr val="000000"/>
                </a:solidFill>
              </a:rPr>
              <a:t>Ứng Dụng Sensor Trong Hệ Thống Điều Khiển Tự Động</a:t>
            </a:r>
          </a:p>
        </p:txBody>
      </p:sp>
    </p:spTree>
    <p:extLst>
      <p:ext uri="{BB962C8B-B14F-4D97-AF65-F5344CB8AC3E}">
        <p14:creationId xmlns:p14="http://schemas.microsoft.com/office/powerpoint/2010/main" val="350686014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8230"/>
                                        </p:tgtEl>
                                        <p:attrNameLst>
                                          <p:attrName>style.visibility</p:attrName>
                                        </p:attrNameLst>
                                      </p:cBhvr>
                                      <p:to>
                                        <p:strVal val="visible"/>
                                      </p:to>
                                    </p:set>
                                    <p:animEffect transition="in" filter="checkerboard(across)">
                                      <p:cBhvr>
                                        <p:cTn id="7" dur="500"/>
                                        <p:tgtEl>
                                          <p:spTgt spid="8230"/>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32" fill="hold" grpId="0" nodeType="clickEffect">
                                  <p:stCondLst>
                                    <p:cond delay="0"/>
                                  </p:stCondLst>
                                  <p:childTnLst>
                                    <p:set>
                                      <p:cBhvr>
                                        <p:cTn id="15" dur="1" fill="hold">
                                          <p:stCondLst>
                                            <p:cond delay="0"/>
                                          </p:stCondLst>
                                        </p:cTn>
                                        <p:tgtEl>
                                          <p:spTgt spid="8195"/>
                                        </p:tgtEl>
                                        <p:attrNameLst>
                                          <p:attrName>style.visibility</p:attrName>
                                        </p:attrNameLst>
                                      </p:cBhvr>
                                      <p:to>
                                        <p:strVal val="visible"/>
                                      </p:to>
                                    </p:set>
                                    <p:animEffect transition="in" filter="diamond(out)">
                                      <p:cBhvr>
                                        <p:cTn id="16" dur="500"/>
                                        <p:tgtEl>
                                          <p:spTgt spid="8195"/>
                                        </p:tgtEl>
                                      </p:cBhvr>
                                    </p:animEffect>
                                  </p:childTnLst>
                                </p:cTn>
                              </p:par>
                              <p:par>
                                <p:cTn id="17" presetID="8" presetClass="entr" presetSubtype="32" fill="hold" nodeType="withEffect">
                                  <p:stCondLst>
                                    <p:cond delay="0"/>
                                  </p:stCondLst>
                                  <p:childTnLst>
                                    <p:set>
                                      <p:cBhvr>
                                        <p:cTn id="18" dur="1" fill="hold">
                                          <p:stCondLst>
                                            <p:cond delay="0"/>
                                          </p:stCondLst>
                                        </p:cTn>
                                        <p:tgtEl>
                                          <p:spTgt spid="8194"/>
                                        </p:tgtEl>
                                        <p:attrNameLst>
                                          <p:attrName>style.visibility</p:attrName>
                                        </p:attrNameLst>
                                      </p:cBhvr>
                                      <p:to>
                                        <p:strVal val="visible"/>
                                      </p:to>
                                    </p:set>
                                    <p:animEffect transition="in" filter="diamond(out)">
                                      <p:cBhvr>
                                        <p:cTn id="19" dur="500"/>
                                        <p:tgtEl>
                                          <p:spTgt spid="8194"/>
                                        </p:tgtEl>
                                      </p:cBhvr>
                                    </p:animEffect>
                                  </p:childTnLst>
                                </p:cTn>
                              </p:par>
                              <p:par>
                                <p:cTn id="20" presetID="8" presetClass="entr" presetSubtype="32" fill="hold" nodeType="with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diamond(out)">
                                      <p:cBhvr>
                                        <p:cTn id="22" dur="500"/>
                                        <p:tgtEl>
                                          <p:spTgt spid="8198"/>
                                        </p:tgtEl>
                                      </p:cBhvr>
                                    </p:animEffect>
                                  </p:childTnLst>
                                </p:cTn>
                              </p:par>
                              <p:par>
                                <p:cTn id="23" presetID="8" presetClass="entr" presetSubtype="32" fill="hold" grpId="0" nodeType="withEffect">
                                  <p:stCondLst>
                                    <p:cond delay="0"/>
                                  </p:stCondLst>
                                  <p:childTnLst>
                                    <p:set>
                                      <p:cBhvr>
                                        <p:cTn id="24" dur="1" fill="hold">
                                          <p:stCondLst>
                                            <p:cond delay="0"/>
                                          </p:stCondLst>
                                        </p:cTn>
                                        <p:tgtEl>
                                          <p:spTgt spid="8199"/>
                                        </p:tgtEl>
                                        <p:attrNameLst>
                                          <p:attrName>style.visibility</p:attrName>
                                        </p:attrNameLst>
                                      </p:cBhvr>
                                      <p:to>
                                        <p:strVal val="visible"/>
                                      </p:to>
                                    </p:set>
                                    <p:animEffect transition="in" filter="diamond(out)">
                                      <p:cBhvr>
                                        <p:cTn id="25" dur="500"/>
                                        <p:tgtEl>
                                          <p:spTgt spid="819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8196"/>
                                        </p:tgtEl>
                                        <p:attrNameLst>
                                          <p:attrName>style.visibility</p:attrName>
                                        </p:attrNameLst>
                                      </p:cBhvr>
                                      <p:to>
                                        <p:strVal val="visible"/>
                                      </p:to>
                                    </p:set>
                                    <p:animEffect transition="in" filter="dissolve">
                                      <p:cBhvr>
                                        <p:cTn id="30" dur="500"/>
                                        <p:tgtEl>
                                          <p:spTgt spid="819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8218"/>
                                        </p:tgtEl>
                                        <p:attrNameLst>
                                          <p:attrName>style.visibility</p:attrName>
                                        </p:attrNameLst>
                                      </p:cBhvr>
                                      <p:to>
                                        <p:strVal val="visible"/>
                                      </p:to>
                                    </p:set>
                                    <p:animEffect transition="in" filter="dissolve">
                                      <p:cBhvr>
                                        <p:cTn id="35" dur="500"/>
                                        <p:tgtEl>
                                          <p:spTgt spid="821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8" presetClass="entr" presetSubtype="32"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diamond(out)">
                                      <p:cBhvr>
                                        <p:cTn id="40" dur="500"/>
                                        <p:tgtEl>
                                          <p:spTgt spid="2"/>
                                        </p:tgtEl>
                                      </p:cBhvr>
                                    </p:animEffect>
                                  </p:childTnLst>
                                </p:cTn>
                              </p:par>
                            </p:childTnLst>
                          </p:cTn>
                        </p:par>
                        <p:par>
                          <p:cTn id="41" fill="hold" nodeType="afterGroup">
                            <p:stCondLst>
                              <p:cond delay="500"/>
                            </p:stCondLst>
                            <p:childTnLst>
                              <p:par>
                                <p:cTn id="42" presetID="5" presetClass="entr" presetSubtype="10" fill="hold" grpId="0" nodeType="afterEffect">
                                  <p:stCondLst>
                                    <p:cond delay="0"/>
                                  </p:stCondLst>
                                  <p:childTnLst>
                                    <p:set>
                                      <p:cBhvr>
                                        <p:cTn id="43" dur="1" fill="hold">
                                          <p:stCondLst>
                                            <p:cond delay="0"/>
                                          </p:stCondLst>
                                        </p:cTn>
                                        <p:tgtEl>
                                          <p:spTgt spid="8205"/>
                                        </p:tgtEl>
                                        <p:attrNameLst>
                                          <p:attrName>style.visibility</p:attrName>
                                        </p:attrNameLst>
                                      </p:cBhvr>
                                      <p:to>
                                        <p:strVal val="visible"/>
                                      </p:to>
                                    </p:set>
                                    <p:animEffect transition="in" filter="checkerboard(across)">
                                      <p:cBhvr>
                                        <p:cTn id="44" dur="500"/>
                                        <p:tgtEl>
                                          <p:spTgt spid="8205"/>
                                        </p:tgtEl>
                                      </p:cBhvr>
                                    </p:animEffect>
                                  </p:childTnLst>
                                </p:cTn>
                              </p:par>
                            </p:childTnLst>
                          </p:cTn>
                        </p:par>
                        <p:par>
                          <p:cTn id="45" fill="hold" nodeType="afterGroup">
                            <p:stCondLst>
                              <p:cond delay="1000"/>
                            </p:stCondLst>
                            <p:childTnLst>
                              <p:par>
                                <p:cTn id="46" presetID="9" presetClass="entr" presetSubtype="0" fill="hold" grpId="0" nodeType="afterEffect">
                                  <p:stCondLst>
                                    <p:cond delay="0"/>
                                  </p:stCondLst>
                                  <p:childTnLst>
                                    <p:set>
                                      <p:cBhvr>
                                        <p:cTn id="47" dur="1" fill="hold">
                                          <p:stCondLst>
                                            <p:cond delay="0"/>
                                          </p:stCondLst>
                                        </p:cTn>
                                        <p:tgtEl>
                                          <p:spTgt spid="8197"/>
                                        </p:tgtEl>
                                        <p:attrNameLst>
                                          <p:attrName>style.visibility</p:attrName>
                                        </p:attrNameLst>
                                      </p:cBhvr>
                                      <p:to>
                                        <p:strVal val="visible"/>
                                      </p:to>
                                    </p:set>
                                    <p:animEffect transition="in" filter="dissolve">
                                      <p:cBhvr>
                                        <p:cTn id="48" dur="500"/>
                                        <p:tgtEl>
                                          <p:spTgt spid="819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horizontal)">
                                      <p:cBhvr>
                                        <p:cTn id="53" dur="500"/>
                                        <p:tgtEl>
                                          <p:spTgt spid="5"/>
                                        </p:tgtEl>
                                      </p:cBhvr>
                                    </p:animEffect>
                                  </p:childTnLst>
                                </p:cTn>
                              </p:par>
                              <p:par>
                                <p:cTn id="54" presetID="3" presetClass="entr" presetSubtype="10"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linds(horizontal)">
                                      <p:cBhvr>
                                        <p:cTn id="56" dur="500"/>
                                        <p:tgtEl>
                                          <p:spTgt spid="6"/>
                                        </p:tgtEl>
                                      </p:cBhvr>
                                    </p:animEffect>
                                  </p:childTnLst>
                                </p:cTn>
                              </p:par>
                              <p:par>
                                <p:cTn id="57" presetID="3"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blinds(horizontal)">
                                      <p:cBhvr>
                                        <p:cTn id="59" dur="500"/>
                                        <p:tgtEl>
                                          <p:spTgt spid="7"/>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8228"/>
                                        </p:tgtEl>
                                        <p:attrNameLst>
                                          <p:attrName>style.visibility</p:attrName>
                                        </p:attrNameLst>
                                      </p:cBhvr>
                                      <p:to>
                                        <p:strVal val="visible"/>
                                      </p:to>
                                    </p:set>
                                    <p:animEffect transition="in" filter="blinds(horizontal)">
                                      <p:cBhvr>
                                        <p:cTn id="62" dur="500"/>
                                        <p:tgtEl>
                                          <p:spTgt spid="8228"/>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8229"/>
                                        </p:tgtEl>
                                        <p:attrNameLst>
                                          <p:attrName>style.visibility</p:attrName>
                                        </p:attrNameLst>
                                      </p:cBhvr>
                                      <p:to>
                                        <p:strVal val="visible"/>
                                      </p:to>
                                    </p:set>
                                    <p:animEffect transition="in" filter="blinds(horizontal)">
                                      <p:cBhvr>
                                        <p:cTn id="65" dur="500"/>
                                        <p:tgtEl>
                                          <p:spTgt spid="8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animBg="1"/>
      <p:bldP spid="8197" grpId="0" animBg="1"/>
      <p:bldP spid="8199" grpId="0"/>
      <p:bldP spid="8205" grpId="0" animBg="1"/>
      <p:bldP spid="8218" grpId="0" animBg="1"/>
      <p:bldP spid="8228" grpId="0" animBg="1"/>
      <p:bldP spid="8229" grpId="0" animBg="1"/>
      <p:bldP spid="8230"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2" descr="sense-i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549775"/>
            <a:ext cx="25146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earthshin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4384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 Box 4"/>
          <p:cNvSpPr txBox="1">
            <a:spLocks noChangeArrowheads="1"/>
          </p:cNvSpPr>
          <p:nvPr/>
        </p:nvSpPr>
        <p:spPr bwMode="auto">
          <a:xfrm>
            <a:off x="3810000" y="2986088"/>
            <a:ext cx="4819650"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4400" b="1" smtClean="0">
                <a:solidFill>
                  <a:srgbClr val="008000"/>
                </a:solidFill>
              </a:rPr>
              <a:t>Phần 1:</a:t>
            </a:r>
          </a:p>
          <a:p>
            <a:pPr algn="ctr" eaLnBrk="1" fontAlgn="base" hangingPunct="1">
              <a:spcBef>
                <a:spcPct val="50000"/>
              </a:spcBef>
              <a:spcAft>
                <a:spcPct val="0"/>
              </a:spcAft>
            </a:pPr>
            <a:r>
              <a:rPr lang="en-US" sz="3600" b="1" smtClean="0">
                <a:solidFill>
                  <a:srgbClr val="FF0066"/>
                </a:solidFill>
              </a:rPr>
              <a:t>CẢM BIẾN TIỆM CẬN</a:t>
            </a:r>
          </a:p>
        </p:txBody>
      </p:sp>
      <p:sp>
        <p:nvSpPr>
          <p:cNvPr id="5125" name="WordArt 5"/>
          <p:cNvSpPr>
            <a:spLocks noChangeArrowheads="1" noChangeShapeType="1" noTextEdit="1"/>
          </p:cNvSpPr>
          <p:nvPr/>
        </p:nvSpPr>
        <p:spPr bwMode="auto">
          <a:xfrm>
            <a:off x="1524000" y="1066800"/>
            <a:ext cx="6172200" cy="4572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vi-VN" sz="3600" kern="1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rPr>
              <a:t> SENSOR</a:t>
            </a:r>
          </a:p>
        </p:txBody>
      </p:sp>
    </p:spTree>
    <p:extLst>
      <p:ext uri="{BB962C8B-B14F-4D97-AF65-F5344CB8AC3E}">
        <p14:creationId xmlns:p14="http://schemas.microsoft.com/office/powerpoint/2010/main" val="1348585342"/>
      </p:ext>
    </p:extLst>
  </p:cSld>
  <p:clrMapOvr>
    <a:masterClrMapping/>
  </p:clrMapOvr>
  <p:transition>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990850" y="457200"/>
            <a:ext cx="31051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Cảm Biến Tiệm Cận</a:t>
            </a:r>
          </a:p>
        </p:txBody>
      </p:sp>
      <p:sp>
        <p:nvSpPr>
          <p:cNvPr id="6147" name="Text Box 3"/>
          <p:cNvSpPr txBox="1">
            <a:spLocks noChangeArrowheads="1"/>
          </p:cNvSpPr>
          <p:nvPr/>
        </p:nvSpPr>
        <p:spPr bwMode="auto">
          <a:xfrm>
            <a:off x="152400" y="1028700"/>
            <a:ext cx="8763000" cy="303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eaLnBrk="0" hangingPunct="0">
              <a:defRPr>
                <a:solidFill>
                  <a:schemeClr val="tx1"/>
                </a:solidFill>
                <a:latin typeface="Arial" pitchFamily="34" charset="0"/>
              </a:defRPr>
            </a:lvl1pPr>
            <a:lvl2pPr marL="800100" indent="-45720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400" b="1" smtClean="0">
                <a:solidFill>
                  <a:srgbClr val="FF0000"/>
                </a:solidFill>
              </a:rPr>
              <a:t>Đặc điểm:</a:t>
            </a:r>
            <a:endParaRPr lang="en-US" sz="3200" b="1" smtClean="0">
              <a:solidFill>
                <a:srgbClr val="FF0000"/>
              </a:solidFill>
            </a:endParaRPr>
          </a:p>
          <a:p>
            <a:pPr lvl="1" eaLnBrk="1" fontAlgn="base" hangingPunct="1">
              <a:spcBef>
                <a:spcPct val="30000"/>
              </a:spcBef>
              <a:spcAft>
                <a:spcPct val="20000"/>
              </a:spcAft>
              <a:buFontTx/>
              <a:buBlip>
                <a:blip r:embed="rId2"/>
              </a:buBlip>
            </a:pPr>
            <a:r>
              <a:rPr lang="en-US" sz="2200" smtClean="0">
                <a:solidFill>
                  <a:srgbClr val="0000FF"/>
                </a:solidFill>
              </a:rPr>
              <a:t>Phát hiện vật không cần tiếp xúc, không tác động lên vật, khoảng cách xa nhất tới </a:t>
            </a:r>
            <a:r>
              <a:rPr lang="en-US" sz="2200" smtClean="0">
                <a:solidFill>
                  <a:srgbClr val="FF00FF"/>
                </a:solidFill>
              </a:rPr>
              <a:t>30mm</a:t>
            </a:r>
            <a:r>
              <a:rPr lang="en-US" sz="2200" smtClean="0">
                <a:solidFill>
                  <a:srgbClr val="0000FF"/>
                </a:solidFill>
              </a:rPr>
              <a:t>.</a:t>
            </a:r>
          </a:p>
          <a:p>
            <a:pPr lvl="1" eaLnBrk="1" fontAlgn="base" hangingPunct="1">
              <a:spcBef>
                <a:spcPct val="30000"/>
              </a:spcBef>
              <a:spcAft>
                <a:spcPct val="20000"/>
              </a:spcAft>
              <a:buFontTx/>
              <a:buBlip>
                <a:blip r:embed="rId2"/>
              </a:buBlip>
            </a:pPr>
            <a:r>
              <a:rPr lang="en-US" sz="2200" smtClean="0">
                <a:solidFill>
                  <a:srgbClr val="0000FF"/>
                </a:solidFill>
              </a:rPr>
              <a:t>Hoạt động ổn định, chống rung động và chống shock tốt.</a:t>
            </a:r>
          </a:p>
          <a:p>
            <a:pPr lvl="1" eaLnBrk="1" fontAlgn="base" hangingPunct="1">
              <a:spcBef>
                <a:spcPct val="10000"/>
              </a:spcBef>
              <a:spcAft>
                <a:spcPct val="20000"/>
              </a:spcAft>
              <a:buFontTx/>
              <a:buBlip>
                <a:blip r:embed="rId2"/>
              </a:buBlip>
            </a:pPr>
            <a:r>
              <a:rPr lang="en-US" sz="2200" smtClean="0">
                <a:solidFill>
                  <a:srgbClr val="0000FF"/>
                </a:solidFill>
              </a:rPr>
              <a:t>Tốc độ đáp ứng nhanh, tuổi thọ cao (so với limit switch).</a:t>
            </a:r>
          </a:p>
          <a:p>
            <a:pPr lvl="1" eaLnBrk="1" fontAlgn="base" hangingPunct="1">
              <a:spcBef>
                <a:spcPct val="10000"/>
              </a:spcBef>
              <a:spcAft>
                <a:spcPct val="20000"/>
              </a:spcAft>
              <a:buFontTx/>
              <a:buBlip>
                <a:blip r:embed="rId2"/>
              </a:buBlip>
            </a:pPr>
            <a:r>
              <a:rPr lang="en-US" sz="2200" smtClean="0">
                <a:solidFill>
                  <a:srgbClr val="0000FF"/>
                </a:solidFill>
              </a:rPr>
              <a:t>Đầu sensor nhỏ có thể lắp ở nhiều nơi.</a:t>
            </a:r>
          </a:p>
          <a:p>
            <a:pPr lvl="1" eaLnBrk="1" fontAlgn="base" hangingPunct="1">
              <a:spcBef>
                <a:spcPct val="10000"/>
              </a:spcBef>
              <a:spcAft>
                <a:spcPct val="20000"/>
              </a:spcAft>
              <a:buFontTx/>
              <a:buBlip>
                <a:blip r:embed="rId2"/>
              </a:buBlip>
            </a:pPr>
            <a:r>
              <a:rPr lang="en-US" sz="2200" smtClean="0">
                <a:solidFill>
                  <a:srgbClr val="0000FF"/>
                </a:solidFill>
              </a:rPr>
              <a:t>Có thể sử dụng trong môi trường khắc nghiệt.</a:t>
            </a:r>
          </a:p>
        </p:txBody>
      </p:sp>
      <p:grpSp>
        <p:nvGrpSpPr>
          <p:cNvPr id="6148" name="Group 4"/>
          <p:cNvGrpSpPr>
            <a:grpSpLocks/>
          </p:cNvGrpSpPr>
          <p:nvPr/>
        </p:nvGrpSpPr>
        <p:grpSpPr bwMode="auto">
          <a:xfrm>
            <a:off x="847725" y="4286250"/>
            <a:ext cx="7762875" cy="1962150"/>
            <a:chOff x="534" y="2808"/>
            <a:chExt cx="4890" cy="1236"/>
          </a:xfrm>
        </p:grpSpPr>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99596">
              <a:off x="1181" y="2808"/>
              <a:ext cx="1190" cy="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8" y="2861"/>
              <a:ext cx="1992" cy="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Text Box 7"/>
            <p:cNvSpPr txBox="1">
              <a:spLocks noChangeArrowheads="1"/>
            </p:cNvSpPr>
            <p:nvPr/>
          </p:nvSpPr>
          <p:spPr bwMode="auto">
            <a:xfrm>
              <a:off x="666" y="3647"/>
              <a:ext cx="71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000000"/>
                  </a:solidFill>
                </a:rPr>
                <a:t>Cảm Biến</a:t>
              </a:r>
            </a:p>
          </p:txBody>
        </p:sp>
        <p:sp>
          <p:nvSpPr>
            <p:cNvPr id="6152" name="Text Box 8"/>
            <p:cNvSpPr txBox="1">
              <a:spLocks noChangeArrowheads="1"/>
            </p:cNvSpPr>
            <p:nvPr/>
          </p:nvSpPr>
          <p:spPr bwMode="auto">
            <a:xfrm>
              <a:off x="3204" y="3564"/>
              <a:ext cx="79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mtClean="0">
                  <a:solidFill>
                    <a:srgbClr val="000000"/>
                  </a:solidFill>
                </a:rPr>
                <a:t>Cảm Biến</a:t>
              </a:r>
            </a:p>
          </p:txBody>
        </p:sp>
        <p:sp>
          <p:nvSpPr>
            <p:cNvPr id="6153" name="Text Box 9"/>
            <p:cNvSpPr txBox="1">
              <a:spLocks noChangeArrowheads="1"/>
            </p:cNvSpPr>
            <p:nvPr/>
          </p:nvSpPr>
          <p:spPr bwMode="auto">
            <a:xfrm>
              <a:off x="534" y="2969"/>
              <a:ext cx="92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000000"/>
                  </a:solidFill>
                </a:rPr>
                <a:t>Vật Cảm Biến</a:t>
              </a:r>
            </a:p>
          </p:txBody>
        </p:sp>
        <p:sp>
          <p:nvSpPr>
            <p:cNvPr id="6154" name="Text Box 10"/>
            <p:cNvSpPr txBox="1">
              <a:spLocks noChangeArrowheads="1"/>
            </p:cNvSpPr>
            <p:nvPr/>
          </p:nvSpPr>
          <p:spPr bwMode="auto">
            <a:xfrm>
              <a:off x="4500" y="2825"/>
              <a:ext cx="92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smtClean="0">
                  <a:solidFill>
                    <a:srgbClr val="000000"/>
                  </a:solidFill>
                </a:rPr>
                <a:t>Vật Cảm Biến</a:t>
              </a:r>
            </a:p>
          </p:txBody>
        </p:sp>
      </p:grpSp>
    </p:spTree>
    <p:extLst>
      <p:ext uri="{BB962C8B-B14F-4D97-AF65-F5344CB8AC3E}">
        <p14:creationId xmlns:p14="http://schemas.microsoft.com/office/powerpoint/2010/main" val="3099545438"/>
      </p:ext>
    </p:extLst>
  </p:cSld>
  <p:clrMapOvr>
    <a:masterClrMapping/>
  </p:clrMapOvr>
  <p:transition>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3124200" y="457200"/>
            <a:ext cx="31051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Cảm Biến Tiệm Cận</a:t>
            </a:r>
          </a:p>
        </p:txBody>
      </p:sp>
      <p:sp>
        <p:nvSpPr>
          <p:cNvPr id="7171" name="AutoShape 3"/>
          <p:cNvSpPr>
            <a:spLocks noChangeArrowheads="1"/>
          </p:cNvSpPr>
          <p:nvPr/>
        </p:nvSpPr>
        <p:spPr bwMode="auto">
          <a:xfrm>
            <a:off x="609600" y="2895600"/>
            <a:ext cx="3276600" cy="2590800"/>
          </a:xfrm>
          <a:prstGeom prst="octagon">
            <a:avLst>
              <a:gd name="adj" fmla="val 29287"/>
            </a:avLst>
          </a:prstGeom>
          <a:solidFill>
            <a:srgbClr val="FFFF99"/>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7172" name="Text Box 4"/>
          <p:cNvSpPr txBox="1">
            <a:spLocks noChangeArrowheads="1"/>
          </p:cNvSpPr>
          <p:nvPr/>
        </p:nvSpPr>
        <p:spPr bwMode="auto">
          <a:xfrm>
            <a:off x="609600" y="3352800"/>
            <a:ext cx="32004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25000"/>
              </a:spcBef>
              <a:spcAft>
                <a:spcPct val="0"/>
              </a:spcAft>
            </a:pPr>
            <a:r>
              <a:rPr lang="en-US" sz="3400" b="1" smtClean="0">
                <a:solidFill>
                  <a:srgbClr val="000000"/>
                </a:solidFill>
              </a:rPr>
              <a:t>Loại </a:t>
            </a:r>
          </a:p>
          <a:p>
            <a:pPr algn="ctr" eaLnBrk="1" fontAlgn="base" hangingPunct="1">
              <a:spcBef>
                <a:spcPct val="25000"/>
              </a:spcBef>
              <a:spcAft>
                <a:spcPct val="0"/>
              </a:spcAft>
            </a:pPr>
            <a:r>
              <a:rPr lang="en-US" sz="3800" b="1" smtClean="0">
                <a:solidFill>
                  <a:srgbClr val="000000"/>
                </a:solidFill>
              </a:rPr>
              <a:t>Cảm Ứng Từ</a:t>
            </a:r>
          </a:p>
        </p:txBody>
      </p:sp>
      <p:sp>
        <p:nvSpPr>
          <p:cNvPr id="7173" name="AutoShape 5"/>
          <p:cNvSpPr>
            <a:spLocks noChangeArrowheads="1"/>
          </p:cNvSpPr>
          <p:nvPr/>
        </p:nvSpPr>
        <p:spPr bwMode="auto">
          <a:xfrm>
            <a:off x="5334000" y="2895600"/>
            <a:ext cx="3276600" cy="2590800"/>
          </a:xfrm>
          <a:prstGeom prst="octagon">
            <a:avLst>
              <a:gd name="adj" fmla="val 29287"/>
            </a:avLst>
          </a:prstGeom>
          <a:solidFill>
            <a:srgbClr val="FFCC99"/>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7174" name="Text Box 6"/>
          <p:cNvSpPr txBox="1">
            <a:spLocks noChangeArrowheads="1"/>
          </p:cNvSpPr>
          <p:nvPr/>
        </p:nvSpPr>
        <p:spPr bwMode="auto">
          <a:xfrm>
            <a:off x="5334000" y="3352800"/>
            <a:ext cx="32004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25000"/>
              </a:spcBef>
              <a:spcAft>
                <a:spcPct val="0"/>
              </a:spcAft>
            </a:pPr>
            <a:r>
              <a:rPr lang="en-US" sz="3400" b="1" smtClean="0">
                <a:solidFill>
                  <a:srgbClr val="0000FF"/>
                </a:solidFill>
              </a:rPr>
              <a:t>Loại </a:t>
            </a:r>
          </a:p>
          <a:p>
            <a:pPr algn="ctr" eaLnBrk="1" fontAlgn="base" hangingPunct="1">
              <a:spcBef>
                <a:spcPct val="25000"/>
              </a:spcBef>
              <a:spcAft>
                <a:spcPct val="0"/>
              </a:spcAft>
            </a:pPr>
            <a:r>
              <a:rPr lang="en-US" sz="3800" b="1" smtClean="0">
                <a:solidFill>
                  <a:srgbClr val="0000FF"/>
                </a:solidFill>
              </a:rPr>
              <a:t>Điện Dung</a:t>
            </a:r>
          </a:p>
        </p:txBody>
      </p:sp>
      <p:cxnSp>
        <p:nvCxnSpPr>
          <p:cNvPr id="7175" name="AutoShape 7"/>
          <p:cNvCxnSpPr>
            <a:cxnSpLocks noChangeShapeType="1"/>
            <a:stCxn id="7171" idx="2"/>
            <a:endCxn id="7173" idx="2"/>
          </p:cNvCxnSpPr>
          <p:nvPr/>
        </p:nvCxnSpPr>
        <p:spPr bwMode="auto">
          <a:xfrm rot="5400000" flipV="1">
            <a:off x="4609306" y="534194"/>
            <a:ext cx="1588" cy="4724400"/>
          </a:xfrm>
          <a:prstGeom prst="bentConnector3">
            <a:avLst>
              <a:gd name="adj1" fmla="val -73200032"/>
            </a:avLst>
          </a:prstGeom>
          <a:noFill/>
          <a:ln w="53975">
            <a:solidFill>
              <a:srgbClr val="FF6600"/>
            </a:solidFill>
            <a:miter lim="800000"/>
            <a:headEnd type="triangle" w="med" len="me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070680110"/>
      </p:ext>
    </p:extLst>
  </p:cSld>
  <p:clrMapOvr>
    <a:masterClrMapping/>
  </p:clrMapOvr>
  <p:transition>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905125" y="361950"/>
            <a:ext cx="3086100" cy="457200"/>
          </a:xfrm>
          <a:prstGeom prst="rect">
            <a:avLst/>
          </a:prstGeom>
          <a:gradFill rotWithShape="1">
            <a:gsLst>
              <a:gs pos="0">
                <a:srgbClr val="0000FF"/>
              </a:gs>
              <a:gs pos="50000">
                <a:srgbClr val="FFFFFF"/>
              </a:gs>
              <a:gs pos="100000">
                <a:srgbClr val="0000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Cảm Biến Tiệm Cận</a:t>
            </a:r>
          </a:p>
        </p:txBody>
      </p:sp>
      <p:sp>
        <p:nvSpPr>
          <p:cNvPr id="8195" name="Text Box 3"/>
          <p:cNvSpPr txBox="1">
            <a:spLocks noChangeArrowheads="1"/>
          </p:cNvSpPr>
          <p:nvPr/>
        </p:nvSpPr>
        <p:spPr bwMode="auto">
          <a:xfrm>
            <a:off x="2895600" y="914400"/>
            <a:ext cx="3124200" cy="457200"/>
          </a:xfrm>
          <a:prstGeom prst="rect">
            <a:avLst/>
          </a:prstGeom>
          <a:gradFill rotWithShape="0">
            <a:gsLst>
              <a:gs pos="0">
                <a:srgbClr val="760076"/>
              </a:gs>
              <a:gs pos="50000">
                <a:srgbClr val="FF00FF"/>
              </a:gs>
              <a:gs pos="100000">
                <a:srgbClr val="760076"/>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FFFF"/>
                </a:solidFill>
              </a:rPr>
              <a:t>Loại 1: Cảm Ứng Từ</a:t>
            </a:r>
          </a:p>
        </p:txBody>
      </p:sp>
      <p:sp>
        <p:nvSpPr>
          <p:cNvPr id="8197" name="Text Box 27"/>
          <p:cNvSpPr txBox="1">
            <a:spLocks noChangeArrowheads="1"/>
          </p:cNvSpPr>
          <p:nvPr/>
        </p:nvSpPr>
        <p:spPr bwMode="auto">
          <a:xfrm>
            <a:off x="666750" y="5410200"/>
            <a:ext cx="8058150" cy="1101725"/>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71450" indent="-571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u="sng" smtClean="0">
                <a:solidFill>
                  <a:srgbClr val="FF0000"/>
                </a:solidFill>
              </a:rPr>
              <a:t>Nguyên Tắc Hoạt Động: </a:t>
            </a:r>
          </a:p>
          <a:p>
            <a:pPr eaLnBrk="1" fontAlgn="base" hangingPunct="1">
              <a:spcBef>
                <a:spcPct val="40000"/>
              </a:spcBef>
              <a:spcAft>
                <a:spcPct val="0"/>
              </a:spcAft>
            </a:pPr>
            <a:r>
              <a:rPr lang="en-US" b="1" smtClean="0">
                <a:solidFill>
                  <a:srgbClr val="0000FF"/>
                </a:solidFill>
              </a:rPr>
              <a:t>Từ trường do cuộn dây của sensor tạo ra sẽ thay đổi khi tương tác với vật thể kim loại (do đó chỉ phát hiện được vật thể kim loại).</a:t>
            </a:r>
          </a:p>
        </p:txBody>
      </p:sp>
      <p:pic>
        <p:nvPicPr>
          <p:cNvPr id="8198" name="Picture 28" descr="proximitysm"/>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85800" y="1676400"/>
            <a:ext cx="3276600" cy="1874838"/>
          </a:xfrm>
          <a:noFill/>
        </p:spPr>
      </p:pic>
      <p:pic>
        <p:nvPicPr>
          <p:cNvPr id="8199" name="Picture 29" descr="omronTL-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1066800" y="3105150"/>
            <a:ext cx="1676400" cy="1676400"/>
          </a:xfrm>
          <a:noFill/>
        </p:spPr>
      </p:pic>
      <p:pic>
        <p:nvPicPr>
          <p:cNvPr id="14338" name="Picture 2" descr="D:\CAC MON HOC THUOC TO MON DT CN\TT DO LUONG CAM BIEN CAO DANG\DATASHEET- BAI GIANG\DATASHEET-BAI 1\sensor IMAGE\SNSOR PRINCEPLE.jpg"/>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42000"/>
                    </a14:imgEffect>
                  </a14:imgLayer>
                </a14:imgProps>
              </a:ext>
              <a:ext uri="{28A0092B-C50C-407E-A947-70E740481C1C}">
                <a14:useLocalDpi xmlns:a14="http://schemas.microsoft.com/office/drawing/2010/main" val="0"/>
              </a:ext>
            </a:extLst>
          </a:blip>
          <a:srcRect/>
          <a:stretch>
            <a:fillRect/>
          </a:stretch>
        </p:blipFill>
        <p:spPr bwMode="auto">
          <a:xfrm>
            <a:off x="2986087" y="2667000"/>
            <a:ext cx="6010275" cy="1904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052021"/>
      </p:ext>
    </p:extLst>
  </p:cSld>
  <p:clrMapOvr>
    <a:masterClrMapping/>
  </p:clrMapOvr>
  <p:transition>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9219"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9220"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9221" name="Group 5"/>
          <p:cNvGrpSpPr>
            <a:grpSpLocks/>
          </p:cNvGrpSpPr>
          <p:nvPr/>
        </p:nvGrpSpPr>
        <p:grpSpPr bwMode="auto">
          <a:xfrm>
            <a:off x="38100" y="598488"/>
            <a:ext cx="9048750" cy="1774825"/>
            <a:chOff x="180" y="588"/>
            <a:chExt cx="3960" cy="864"/>
          </a:xfrm>
        </p:grpSpPr>
        <p:sp>
          <p:nvSpPr>
            <p:cNvPr id="9233"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9234"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9222"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9223"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9224" name="Text Box 10"/>
          <p:cNvSpPr txBox="1">
            <a:spLocks noChangeArrowheads="1"/>
          </p:cNvSpPr>
          <p:nvPr/>
        </p:nvSpPr>
        <p:spPr bwMode="auto">
          <a:xfrm>
            <a:off x="95250" y="84613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9225" name="Text Box 11"/>
          <p:cNvSpPr txBox="1">
            <a:spLocks noChangeArrowheads="1"/>
          </p:cNvSpPr>
          <p:nvPr/>
        </p:nvSpPr>
        <p:spPr bwMode="auto">
          <a:xfrm>
            <a:off x="123825" y="1562100"/>
            <a:ext cx="1127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9226"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9227"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9228"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ĐẾM LON BIA SẢN XUẤT TRONG NGÀY</a:t>
            </a:r>
          </a:p>
        </p:txBody>
      </p:sp>
      <p:sp>
        <p:nvSpPr>
          <p:cNvPr id="9229" name="Text Box 15"/>
          <p:cNvSpPr txBox="1">
            <a:spLocks noChangeArrowheads="1"/>
          </p:cNvSpPr>
          <p:nvPr/>
        </p:nvSpPr>
        <p:spPr bwMode="auto">
          <a:xfrm>
            <a:off x="1600200" y="781050"/>
            <a:ext cx="71278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Phát hiện và đếm lon bia sản xuất trong từng ca sản xuất?</a:t>
            </a:r>
          </a:p>
        </p:txBody>
      </p:sp>
      <p:sp>
        <p:nvSpPr>
          <p:cNvPr id="9230" name="Text Box 16"/>
          <p:cNvSpPr txBox="1">
            <a:spLocks noChangeArrowheads="1"/>
          </p:cNvSpPr>
          <p:nvPr/>
        </p:nvSpPr>
        <p:spPr bwMode="auto">
          <a:xfrm>
            <a:off x="1524000" y="1323975"/>
            <a:ext cx="7443788"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600" b="1" smtClean="0">
                <a:solidFill>
                  <a:srgbClr val="0000FF"/>
                </a:solidFill>
              </a:rPr>
              <a:t>Sử dụng sensor tiệm cận loại cảm ứng từ E2E của Omron để phát hiện lon bia nhôm. Tín hiệu từ sensor xuất ra khi phát hiện lon nhôm được đưa về bộ đếm counter, counter sẽ hiển thị chính xác số lượng lon bia sản xuất trong từng ca</a:t>
            </a:r>
          </a:p>
        </p:txBody>
      </p:sp>
      <p:pic>
        <p:nvPicPr>
          <p:cNvPr id="9231" name="Picture 18" descr="c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2300" y="2628900"/>
            <a:ext cx="42291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2" name="Oval 19"/>
          <p:cNvSpPr>
            <a:spLocks noChangeArrowheads="1"/>
          </p:cNvSpPr>
          <p:nvPr/>
        </p:nvSpPr>
        <p:spPr bwMode="auto">
          <a:xfrm>
            <a:off x="5181600" y="3886200"/>
            <a:ext cx="1752600" cy="685800"/>
          </a:xfrm>
          <a:prstGeom prst="ellipse">
            <a:avLst/>
          </a:prstGeom>
          <a:noFill/>
          <a:ln w="57150">
            <a:solidFill>
              <a:srgbClr val="FF00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Tree>
    <p:extLst>
      <p:ext uri="{BB962C8B-B14F-4D97-AF65-F5344CB8AC3E}">
        <p14:creationId xmlns:p14="http://schemas.microsoft.com/office/powerpoint/2010/main" val="149889268"/>
      </p:ext>
    </p:extLst>
  </p:cSld>
  <p:clrMapOvr>
    <a:masterClrMapping/>
  </p:clrMapOvr>
  <p:transition>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0243"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0244"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0245" name="Group 5"/>
          <p:cNvGrpSpPr>
            <a:grpSpLocks/>
          </p:cNvGrpSpPr>
          <p:nvPr/>
        </p:nvGrpSpPr>
        <p:grpSpPr bwMode="auto">
          <a:xfrm>
            <a:off x="38100" y="598488"/>
            <a:ext cx="9048750" cy="1774825"/>
            <a:chOff x="180" y="588"/>
            <a:chExt cx="3960" cy="864"/>
          </a:xfrm>
        </p:grpSpPr>
        <p:sp>
          <p:nvSpPr>
            <p:cNvPr id="10261"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0262"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0246"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0247"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0248"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0249"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0250"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0251"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0252"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GIÁM SÁT HOẠT ĐỘNG CỦA KHUÔN DẬP</a:t>
            </a:r>
          </a:p>
        </p:txBody>
      </p:sp>
      <p:sp>
        <p:nvSpPr>
          <p:cNvPr id="10253" name="Text Box 15"/>
          <p:cNvSpPr txBox="1">
            <a:spLocks noChangeArrowheads="1"/>
          </p:cNvSpPr>
          <p:nvPr/>
        </p:nvSpPr>
        <p:spPr bwMode="auto">
          <a:xfrm>
            <a:off x="1600200" y="762000"/>
            <a:ext cx="71278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Phát hiện và đếm số lần khuôn dập được trong ngày?</a:t>
            </a:r>
          </a:p>
        </p:txBody>
      </p:sp>
      <p:sp>
        <p:nvSpPr>
          <p:cNvPr id="10254" name="Text Box 16"/>
          <p:cNvSpPr txBox="1">
            <a:spLocks noChangeArrowheads="1"/>
          </p:cNvSpPr>
          <p:nvPr/>
        </p:nvSpPr>
        <p:spPr bwMode="auto">
          <a:xfrm>
            <a:off x="1524000" y="1323975"/>
            <a:ext cx="74437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00FF"/>
                </a:solidFill>
              </a:rPr>
              <a:t>Sử dụng sensor tiệm cận loại cảm ứng từ E2E của Omron để phát hiện và đếm số lần khuôn dập trong ngày một cách chính xác.</a:t>
            </a:r>
          </a:p>
        </p:txBody>
      </p:sp>
      <p:grpSp>
        <p:nvGrpSpPr>
          <p:cNvPr id="10255" name="Group 18"/>
          <p:cNvGrpSpPr>
            <a:grpSpLocks/>
          </p:cNvGrpSpPr>
          <p:nvPr/>
        </p:nvGrpSpPr>
        <p:grpSpPr bwMode="auto">
          <a:xfrm>
            <a:off x="1828800" y="2533650"/>
            <a:ext cx="2879725" cy="3835400"/>
            <a:chOff x="612" y="1536"/>
            <a:chExt cx="1814" cy="2416"/>
          </a:xfrm>
        </p:grpSpPr>
        <p:pic>
          <p:nvPicPr>
            <p:cNvPr id="10259"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 y="1536"/>
              <a:ext cx="1814" cy="2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0" name="Oval 20"/>
            <p:cNvSpPr>
              <a:spLocks noChangeArrowheads="1"/>
            </p:cNvSpPr>
            <p:nvPr/>
          </p:nvSpPr>
          <p:spPr bwMode="auto">
            <a:xfrm>
              <a:off x="983" y="2374"/>
              <a:ext cx="493" cy="890"/>
            </a:xfrm>
            <a:prstGeom prst="ellipse">
              <a:avLst/>
            </a:prstGeom>
            <a:noFill/>
            <a:ln w="28575">
              <a:solidFill>
                <a:srgbClr val="FF00FF"/>
              </a:solidFill>
              <a:prstDash val="lgDash"/>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pic>
        <p:nvPicPr>
          <p:cNvPr id="10256"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6550" y="5214938"/>
            <a:ext cx="13239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7" name="Text Box 22"/>
          <p:cNvSpPr txBox="1">
            <a:spLocks noChangeArrowheads="1"/>
          </p:cNvSpPr>
          <p:nvPr/>
        </p:nvSpPr>
        <p:spPr bwMode="auto">
          <a:xfrm>
            <a:off x="6931025" y="4324350"/>
            <a:ext cx="9302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3200" b="1" smtClean="0">
                <a:solidFill>
                  <a:srgbClr val="FF0000"/>
                </a:solidFill>
                <a:latin typeface="Times New Roman" pitchFamily="18" charset="0"/>
              </a:rPr>
              <a:t>E2E</a:t>
            </a:r>
          </a:p>
        </p:txBody>
      </p:sp>
      <p:sp>
        <p:nvSpPr>
          <p:cNvPr id="10258" name="Text Box 23"/>
          <p:cNvSpPr txBox="1">
            <a:spLocks noChangeArrowheads="1"/>
          </p:cNvSpPr>
          <p:nvPr/>
        </p:nvSpPr>
        <p:spPr bwMode="auto">
          <a:xfrm>
            <a:off x="6096000" y="4786313"/>
            <a:ext cx="2743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000" b="1" smtClean="0">
                <a:solidFill>
                  <a:srgbClr val="000000"/>
                </a:solidFill>
              </a:rPr>
              <a:t>Chỉ phát hiện sắt từ</a:t>
            </a:r>
          </a:p>
        </p:txBody>
      </p:sp>
    </p:spTree>
    <p:extLst>
      <p:ext uri="{BB962C8B-B14F-4D97-AF65-F5344CB8AC3E}">
        <p14:creationId xmlns:p14="http://schemas.microsoft.com/office/powerpoint/2010/main" val="1788257500"/>
      </p:ext>
    </p:extLst>
  </p:cSld>
  <p:clrMapOvr>
    <a:masterClrMapping/>
  </p:clrMapOvr>
  <p:transition>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1267"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1268"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1269" name="Group 5"/>
          <p:cNvGrpSpPr>
            <a:grpSpLocks/>
          </p:cNvGrpSpPr>
          <p:nvPr/>
        </p:nvGrpSpPr>
        <p:grpSpPr bwMode="auto">
          <a:xfrm>
            <a:off x="38100" y="598488"/>
            <a:ext cx="9048750" cy="1774825"/>
            <a:chOff x="180" y="588"/>
            <a:chExt cx="3960" cy="864"/>
          </a:xfrm>
        </p:grpSpPr>
        <p:sp>
          <p:nvSpPr>
            <p:cNvPr id="11283"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1284"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1270"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1271"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1272"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1273"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1274"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1275"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1276"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PALETTE ĐI NGANG QUA </a:t>
            </a:r>
          </a:p>
        </p:txBody>
      </p:sp>
      <p:sp>
        <p:nvSpPr>
          <p:cNvPr id="11277" name="Text Box 15"/>
          <p:cNvSpPr txBox="1">
            <a:spLocks noChangeArrowheads="1"/>
          </p:cNvSpPr>
          <p:nvPr/>
        </p:nvSpPr>
        <p:spPr bwMode="auto">
          <a:xfrm>
            <a:off x="1600200" y="781050"/>
            <a:ext cx="71278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Phát hiện sản phẩm để trong palette sắt?</a:t>
            </a:r>
          </a:p>
        </p:txBody>
      </p:sp>
      <p:sp>
        <p:nvSpPr>
          <p:cNvPr id="11278" name="Text Box 16"/>
          <p:cNvSpPr txBox="1">
            <a:spLocks noChangeArrowheads="1"/>
          </p:cNvSpPr>
          <p:nvPr/>
        </p:nvSpPr>
        <p:spPr bwMode="auto">
          <a:xfrm>
            <a:off x="1524000" y="1333500"/>
            <a:ext cx="74437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00FF"/>
                </a:solidFill>
              </a:rPr>
              <a:t>Trong các ứng dụng phát hiện có/ không có vật kim loại sắt từ, cảm biến tiệm cận E2E của Omron là sự lựa chọn tốt nhất.</a:t>
            </a:r>
          </a:p>
        </p:txBody>
      </p:sp>
      <p:pic>
        <p:nvPicPr>
          <p:cNvPr id="11279"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350" y="5214938"/>
            <a:ext cx="13239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0" name="Text Box 19"/>
          <p:cNvSpPr txBox="1">
            <a:spLocks noChangeArrowheads="1"/>
          </p:cNvSpPr>
          <p:nvPr/>
        </p:nvSpPr>
        <p:spPr bwMode="auto">
          <a:xfrm>
            <a:off x="1139825" y="4324350"/>
            <a:ext cx="9302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3200" b="1" smtClean="0">
                <a:solidFill>
                  <a:srgbClr val="FF0000"/>
                </a:solidFill>
                <a:latin typeface="Times New Roman" pitchFamily="18" charset="0"/>
              </a:rPr>
              <a:t>E2E</a:t>
            </a:r>
          </a:p>
        </p:txBody>
      </p:sp>
      <p:sp>
        <p:nvSpPr>
          <p:cNvPr id="11281" name="Text Box 20"/>
          <p:cNvSpPr txBox="1">
            <a:spLocks noChangeArrowheads="1"/>
          </p:cNvSpPr>
          <p:nvPr/>
        </p:nvSpPr>
        <p:spPr bwMode="auto">
          <a:xfrm>
            <a:off x="304800" y="4786313"/>
            <a:ext cx="2743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000" b="1" smtClean="0">
                <a:solidFill>
                  <a:srgbClr val="000000"/>
                </a:solidFill>
              </a:rPr>
              <a:t>Chỉ phát hiện sắt từ</a:t>
            </a:r>
          </a:p>
        </p:txBody>
      </p:sp>
      <p:graphicFrame>
        <p:nvGraphicFramePr>
          <p:cNvPr id="11282" name="Object 21"/>
          <p:cNvGraphicFramePr>
            <a:graphicFrameLocks noChangeAspect="1"/>
          </p:cNvGraphicFramePr>
          <p:nvPr/>
        </p:nvGraphicFramePr>
        <p:xfrm>
          <a:off x="3581400" y="2590800"/>
          <a:ext cx="4343400" cy="3813175"/>
        </p:xfrm>
        <a:graphic>
          <a:graphicData uri="http://schemas.openxmlformats.org/presentationml/2006/ole">
            <mc:AlternateContent xmlns:mc="http://schemas.openxmlformats.org/markup-compatibility/2006">
              <mc:Choice xmlns:v="urn:schemas-microsoft-com:vml" Requires="v">
                <p:oleObj spid="_x0000_s2061" name="Bitmap Image" r:id="rId4" imgW="3866667" imgH="3866667" progId="Paint.Picture">
                  <p:embed/>
                </p:oleObj>
              </mc:Choice>
              <mc:Fallback>
                <p:oleObj name="Bitmap Image" r:id="rId4" imgW="3866667" imgH="3866667"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2590800"/>
                        <a:ext cx="4343400" cy="381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188951094"/>
      </p:ext>
    </p:extLst>
  </p:cSld>
  <p:clrMapOvr>
    <a:masterClrMapping/>
  </p:clrMapOvr>
  <p:transition>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2291"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2292"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2293" name="Group 5"/>
          <p:cNvGrpSpPr>
            <a:grpSpLocks/>
          </p:cNvGrpSpPr>
          <p:nvPr/>
        </p:nvGrpSpPr>
        <p:grpSpPr bwMode="auto">
          <a:xfrm>
            <a:off x="38100" y="598488"/>
            <a:ext cx="9048750" cy="1774825"/>
            <a:chOff x="180" y="588"/>
            <a:chExt cx="3960" cy="864"/>
          </a:xfrm>
        </p:grpSpPr>
        <p:sp>
          <p:nvSpPr>
            <p:cNvPr id="12313"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314"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2294"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5"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6"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2297" name="Text Box 11"/>
          <p:cNvSpPr txBox="1">
            <a:spLocks noChangeArrowheads="1"/>
          </p:cNvSpPr>
          <p:nvPr/>
        </p:nvSpPr>
        <p:spPr bwMode="auto">
          <a:xfrm>
            <a:off x="142875" y="1562100"/>
            <a:ext cx="1127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2298"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9"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300"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LON NHÔM</a:t>
            </a:r>
          </a:p>
        </p:txBody>
      </p:sp>
      <p:sp>
        <p:nvSpPr>
          <p:cNvPr id="12301" name="Text Box 15"/>
          <p:cNvSpPr txBox="1">
            <a:spLocks noChangeArrowheads="1"/>
          </p:cNvSpPr>
          <p:nvPr/>
        </p:nvSpPr>
        <p:spPr bwMode="auto">
          <a:xfrm>
            <a:off x="1600200" y="74295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Loại các lon không phải lon nhôm ra khỏi băng chuyền?</a:t>
            </a:r>
          </a:p>
        </p:txBody>
      </p:sp>
      <p:sp>
        <p:nvSpPr>
          <p:cNvPr id="12302" name="Text Box 16"/>
          <p:cNvSpPr txBox="1">
            <a:spLocks noChangeArrowheads="1"/>
          </p:cNvSpPr>
          <p:nvPr/>
        </p:nvSpPr>
        <p:spPr bwMode="auto">
          <a:xfrm>
            <a:off x="1524000" y="1323975"/>
            <a:ext cx="74437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00FF"/>
                </a:solidFill>
              </a:rPr>
              <a:t>Trong một số ứng dụng cần phân loại giữa nhôm và các kim loại khác, cảm biến loại chỉ phát hiện nhôm/đồng là sự lựa chọn tinh tế.</a:t>
            </a:r>
          </a:p>
        </p:txBody>
      </p:sp>
      <p:sp>
        <p:nvSpPr>
          <p:cNvPr id="12303" name="Text Box 18"/>
          <p:cNvSpPr txBox="1">
            <a:spLocks noChangeArrowheads="1"/>
          </p:cNvSpPr>
          <p:nvPr/>
        </p:nvSpPr>
        <p:spPr bwMode="auto">
          <a:xfrm>
            <a:off x="6881813" y="4629150"/>
            <a:ext cx="963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400" b="1" smtClean="0">
                <a:solidFill>
                  <a:srgbClr val="FF0000"/>
                </a:solidFill>
                <a:latin typeface="Times New Roman" pitchFamily="18" charset="0"/>
              </a:rPr>
              <a:t>E2EY</a:t>
            </a:r>
          </a:p>
        </p:txBody>
      </p:sp>
      <p:sp>
        <p:nvSpPr>
          <p:cNvPr id="12304" name="Text Box 19"/>
          <p:cNvSpPr txBox="1">
            <a:spLocks noChangeArrowheads="1"/>
          </p:cNvSpPr>
          <p:nvPr/>
        </p:nvSpPr>
        <p:spPr bwMode="auto">
          <a:xfrm>
            <a:off x="6005513" y="4997450"/>
            <a:ext cx="2743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FF33CC"/>
                </a:solidFill>
              </a:rPr>
              <a:t>Chỉ phát hiện nhôm/đồng</a:t>
            </a:r>
          </a:p>
        </p:txBody>
      </p:sp>
      <p:pic>
        <p:nvPicPr>
          <p:cNvPr id="12305"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8463" y="5418138"/>
            <a:ext cx="120015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306" name="Group 21"/>
          <p:cNvGrpSpPr>
            <a:grpSpLocks/>
          </p:cNvGrpSpPr>
          <p:nvPr/>
        </p:nvGrpSpPr>
        <p:grpSpPr bwMode="auto">
          <a:xfrm>
            <a:off x="533400" y="2647950"/>
            <a:ext cx="4953000" cy="3527425"/>
            <a:chOff x="2340" y="1668"/>
            <a:chExt cx="3120" cy="2222"/>
          </a:xfrm>
        </p:grpSpPr>
        <p:pic>
          <p:nvPicPr>
            <p:cNvPr id="12307"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 y="1774"/>
              <a:ext cx="3120" cy="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 Box 23"/>
            <p:cNvSpPr txBox="1">
              <a:spLocks noChangeArrowheads="1"/>
            </p:cNvSpPr>
            <p:nvPr/>
          </p:nvSpPr>
          <p:spPr bwMode="auto">
            <a:xfrm>
              <a:off x="3852" y="2064"/>
              <a:ext cx="92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333399"/>
                  </a:solidFill>
                </a:rPr>
                <a:t>Lon thép</a:t>
              </a:r>
            </a:p>
          </p:txBody>
        </p:sp>
        <p:sp>
          <p:nvSpPr>
            <p:cNvPr id="12309" name="Text Box 24"/>
            <p:cNvSpPr txBox="1">
              <a:spLocks noChangeArrowheads="1"/>
            </p:cNvSpPr>
            <p:nvPr/>
          </p:nvSpPr>
          <p:spPr bwMode="auto">
            <a:xfrm>
              <a:off x="2496" y="2796"/>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0" name="Text Box 25"/>
            <p:cNvSpPr txBox="1">
              <a:spLocks noChangeArrowheads="1"/>
            </p:cNvSpPr>
            <p:nvPr/>
          </p:nvSpPr>
          <p:spPr bwMode="auto">
            <a:xfrm>
              <a:off x="3072" y="2424"/>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1" name="Text Box 26"/>
            <p:cNvSpPr txBox="1">
              <a:spLocks noChangeArrowheads="1"/>
            </p:cNvSpPr>
            <p:nvPr/>
          </p:nvSpPr>
          <p:spPr bwMode="auto">
            <a:xfrm>
              <a:off x="4500" y="1668"/>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2" name="Text Box 27"/>
            <p:cNvSpPr txBox="1">
              <a:spLocks noChangeArrowheads="1"/>
            </p:cNvSpPr>
            <p:nvPr/>
          </p:nvSpPr>
          <p:spPr bwMode="auto">
            <a:xfrm>
              <a:off x="3012" y="1982"/>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smtClean="0">
                  <a:solidFill>
                    <a:srgbClr val="0000FF"/>
                  </a:solidFill>
                  <a:latin typeface="Times New Roman" pitchFamily="18" charset="0"/>
                </a:rPr>
                <a:t>E2EY</a:t>
              </a:r>
            </a:p>
          </p:txBody>
        </p:sp>
      </p:grpSp>
    </p:spTree>
    <p:extLst>
      <p:ext uri="{BB962C8B-B14F-4D97-AF65-F5344CB8AC3E}">
        <p14:creationId xmlns:p14="http://schemas.microsoft.com/office/powerpoint/2010/main" val="1894941662"/>
      </p:ext>
    </p:extLst>
  </p:cSld>
  <p:clrMapOvr>
    <a:masterClrMapping/>
  </p:clrMapOvr>
  <p:transition>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5363"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5364"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5365" name="Group 5"/>
          <p:cNvGrpSpPr>
            <a:grpSpLocks/>
          </p:cNvGrpSpPr>
          <p:nvPr/>
        </p:nvGrpSpPr>
        <p:grpSpPr bwMode="auto">
          <a:xfrm>
            <a:off x="38100" y="598488"/>
            <a:ext cx="9048750" cy="1774825"/>
            <a:chOff x="180" y="588"/>
            <a:chExt cx="3960" cy="864"/>
          </a:xfrm>
        </p:grpSpPr>
        <p:sp>
          <p:nvSpPr>
            <p:cNvPr id="15379"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5380"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5366"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5367"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5368"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5369"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5370"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5371"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5372" name="Text Box 14"/>
          <p:cNvSpPr txBox="1">
            <a:spLocks noChangeArrowheads="1"/>
          </p:cNvSpPr>
          <p:nvPr/>
        </p:nvSpPr>
        <p:spPr bwMode="auto">
          <a:xfrm>
            <a:off x="838200" y="190500"/>
            <a:ext cx="75438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NẮP KIM LOẠI TRONG MÔI TRƯỜNG NƯỚC</a:t>
            </a:r>
          </a:p>
        </p:txBody>
      </p:sp>
      <p:sp>
        <p:nvSpPr>
          <p:cNvPr id="15373" name="Text Box 15"/>
          <p:cNvSpPr txBox="1">
            <a:spLocks noChangeArrowheads="1"/>
          </p:cNvSpPr>
          <p:nvPr/>
        </p:nvSpPr>
        <p:spPr bwMode="auto">
          <a:xfrm>
            <a:off x="1600200" y="74295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Phát hiện chai vô nắp kim loại, môi trường thật ẩm ướt?</a:t>
            </a:r>
          </a:p>
        </p:txBody>
      </p:sp>
      <p:sp>
        <p:nvSpPr>
          <p:cNvPr id="15374" name="Text Box 16"/>
          <p:cNvSpPr txBox="1">
            <a:spLocks noChangeArrowheads="1"/>
          </p:cNvSpPr>
          <p:nvPr/>
        </p:nvSpPr>
        <p:spPr bwMode="auto">
          <a:xfrm>
            <a:off x="1524000" y="1304925"/>
            <a:ext cx="7443788"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Trong một số ứng dụng đòi hỏi sensor phải chịu được độ ẩm cao hoặc tiếp xúc trực tiếp với nước thì sử dụng sensor E2F là tốt nhất</a:t>
            </a:r>
          </a:p>
        </p:txBody>
      </p:sp>
      <p:sp>
        <p:nvSpPr>
          <p:cNvPr id="15375" name="Text Box 18"/>
          <p:cNvSpPr txBox="1">
            <a:spLocks noChangeArrowheads="1"/>
          </p:cNvSpPr>
          <p:nvPr/>
        </p:nvSpPr>
        <p:spPr bwMode="auto">
          <a:xfrm>
            <a:off x="971550" y="4629150"/>
            <a:ext cx="7254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400" b="1" smtClean="0">
                <a:solidFill>
                  <a:srgbClr val="FF0000"/>
                </a:solidFill>
                <a:latin typeface="Times New Roman" pitchFamily="18" charset="0"/>
              </a:rPr>
              <a:t>E2F</a:t>
            </a:r>
          </a:p>
        </p:txBody>
      </p:sp>
      <p:sp>
        <p:nvSpPr>
          <p:cNvPr id="15376" name="Text Box 19"/>
          <p:cNvSpPr txBox="1">
            <a:spLocks noChangeArrowheads="1"/>
          </p:cNvSpPr>
          <p:nvPr/>
        </p:nvSpPr>
        <p:spPr bwMode="auto">
          <a:xfrm>
            <a:off x="76200" y="5035550"/>
            <a:ext cx="2476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FF33CC"/>
                </a:solidFill>
              </a:rPr>
              <a:t>Cảm biến chịu nước</a:t>
            </a:r>
          </a:p>
        </p:txBody>
      </p:sp>
      <p:graphicFrame>
        <p:nvGraphicFramePr>
          <p:cNvPr id="15377" name="Object 20"/>
          <p:cNvGraphicFramePr>
            <a:graphicFrameLocks noChangeAspect="1"/>
          </p:cNvGraphicFramePr>
          <p:nvPr/>
        </p:nvGraphicFramePr>
        <p:xfrm>
          <a:off x="3219450" y="2432050"/>
          <a:ext cx="5238750" cy="3971925"/>
        </p:xfrm>
        <a:graphic>
          <a:graphicData uri="http://schemas.openxmlformats.org/presentationml/2006/ole">
            <mc:AlternateContent xmlns:mc="http://schemas.openxmlformats.org/markup-compatibility/2006">
              <mc:Choice xmlns:v="urn:schemas-microsoft-com:vml" Requires="v">
                <p:oleObj spid="_x0000_s4109" name="Bitmap Image" r:id="rId3" imgW="5401429" imgH="4095238" progId="Paint.Picture">
                  <p:embed/>
                </p:oleObj>
              </mc:Choice>
              <mc:Fallback>
                <p:oleObj name="Bitmap Image" r:id="rId3" imgW="5401429" imgH="4095238"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9450" y="2432050"/>
                        <a:ext cx="5238750" cy="397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5378" name="Picture 21" descr="E2F-X"/>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5505450"/>
            <a:ext cx="118586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6742442"/>
      </p:ext>
    </p:extLst>
  </p:cSld>
  <p:clrMapOvr>
    <a:masterClrMapping/>
  </p:clrMapOvr>
  <p:transition>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2291"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2292"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2293" name="Group 5"/>
          <p:cNvGrpSpPr>
            <a:grpSpLocks/>
          </p:cNvGrpSpPr>
          <p:nvPr/>
        </p:nvGrpSpPr>
        <p:grpSpPr bwMode="auto">
          <a:xfrm>
            <a:off x="38100" y="598488"/>
            <a:ext cx="9048750" cy="1774825"/>
            <a:chOff x="180" y="588"/>
            <a:chExt cx="3960" cy="864"/>
          </a:xfrm>
        </p:grpSpPr>
        <p:sp>
          <p:nvSpPr>
            <p:cNvPr id="12313"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314"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2294"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5"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6"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2297" name="Text Box 11"/>
          <p:cNvSpPr txBox="1">
            <a:spLocks noChangeArrowheads="1"/>
          </p:cNvSpPr>
          <p:nvPr/>
        </p:nvSpPr>
        <p:spPr bwMode="auto">
          <a:xfrm>
            <a:off x="142875" y="1562100"/>
            <a:ext cx="1127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2298"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299"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2300"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LON NHÔM</a:t>
            </a:r>
          </a:p>
        </p:txBody>
      </p:sp>
      <p:sp>
        <p:nvSpPr>
          <p:cNvPr id="12301" name="Text Box 15"/>
          <p:cNvSpPr txBox="1">
            <a:spLocks noChangeArrowheads="1"/>
          </p:cNvSpPr>
          <p:nvPr/>
        </p:nvSpPr>
        <p:spPr bwMode="auto">
          <a:xfrm>
            <a:off x="1600200" y="74295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Loại các lon không phải lon nhôm ra khỏi băng chuyền?</a:t>
            </a:r>
          </a:p>
        </p:txBody>
      </p:sp>
      <p:sp>
        <p:nvSpPr>
          <p:cNvPr id="12302" name="Text Box 16"/>
          <p:cNvSpPr txBox="1">
            <a:spLocks noChangeArrowheads="1"/>
          </p:cNvSpPr>
          <p:nvPr/>
        </p:nvSpPr>
        <p:spPr bwMode="auto">
          <a:xfrm>
            <a:off x="1524000" y="1323975"/>
            <a:ext cx="74437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00FF"/>
                </a:solidFill>
              </a:rPr>
              <a:t>Trong một số ứng dụng cần phân loại giữa nhôm và các kim loại khác, cảm biến loại chỉ phát hiện nhôm/đồng là sự lựa chọn tinh tế.</a:t>
            </a:r>
          </a:p>
        </p:txBody>
      </p:sp>
      <p:sp>
        <p:nvSpPr>
          <p:cNvPr id="12303" name="Text Box 18"/>
          <p:cNvSpPr txBox="1">
            <a:spLocks noChangeArrowheads="1"/>
          </p:cNvSpPr>
          <p:nvPr/>
        </p:nvSpPr>
        <p:spPr bwMode="auto">
          <a:xfrm>
            <a:off x="6881813" y="4629150"/>
            <a:ext cx="963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400" b="1" smtClean="0">
                <a:solidFill>
                  <a:srgbClr val="FF0000"/>
                </a:solidFill>
                <a:latin typeface="Times New Roman" pitchFamily="18" charset="0"/>
              </a:rPr>
              <a:t>E2EY</a:t>
            </a:r>
          </a:p>
        </p:txBody>
      </p:sp>
      <p:sp>
        <p:nvSpPr>
          <p:cNvPr id="12304" name="Text Box 19"/>
          <p:cNvSpPr txBox="1">
            <a:spLocks noChangeArrowheads="1"/>
          </p:cNvSpPr>
          <p:nvPr/>
        </p:nvSpPr>
        <p:spPr bwMode="auto">
          <a:xfrm>
            <a:off x="6005513" y="4997450"/>
            <a:ext cx="2743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FF33CC"/>
                </a:solidFill>
              </a:rPr>
              <a:t>Chỉ phát hiện nhôm/đồng</a:t>
            </a:r>
          </a:p>
        </p:txBody>
      </p:sp>
      <p:pic>
        <p:nvPicPr>
          <p:cNvPr id="12305"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8463" y="5418138"/>
            <a:ext cx="120015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306" name="Group 21"/>
          <p:cNvGrpSpPr>
            <a:grpSpLocks/>
          </p:cNvGrpSpPr>
          <p:nvPr/>
        </p:nvGrpSpPr>
        <p:grpSpPr bwMode="auto">
          <a:xfrm>
            <a:off x="533400" y="2647950"/>
            <a:ext cx="4953000" cy="3527425"/>
            <a:chOff x="2340" y="1668"/>
            <a:chExt cx="3120" cy="2222"/>
          </a:xfrm>
        </p:grpSpPr>
        <p:pic>
          <p:nvPicPr>
            <p:cNvPr id="12307"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 y="1774"/>
              <a:ext cx="3120" cy="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 Box 23"/>
            <p:cNvSpPr txBox="1">
              <a:spLocks noChangeArrowheads="1"/>
            </p:cNvSpPr>
            <p:nvPr/>
          </p:nvSpPr>
          <p:spPr bwMode="auto">
            <a:xfrm>
              <a:off x="3852" y="2064"/>
              <a:ext cx="92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333399"/>
                  </a:solidFill>
                </a:rPr>
                <a:t>Lon thép</a:t>
              </a:r>
            </a:p>
          </p:txBody>
        </p:sp>
        <p:sp>
          <p:nvSpPr>
            <p:cNvPr id="12309" name="Text Box 24"/>
            <p:cNvSpPr txBox="1">
              <a:spLocks noChangeArrowheads="1"/>
            </p:cNvSpPr>
            <p:nvPr/>
          </p:nvSpPr>
          <p:spPr bwMode="auto">
            <a:xfrm>
              <a:off x="2496" y="2796"/>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0" name="Text Box 25"/>
            <p:cNvSpPr txBox="1">
              <a:spLocks noChangeArrowheads="1"/>
            </p:cNvSpPr>
            <p:nvPr/>
          </p:nvSpPr>
          <p:spPr bwMode="auto">
            <a:xfrm>
              <a:off x="3072" y="2424"/>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1" name="Text Box 26"/>
            <p:cNvSpPr txBox="1">
              <a:spLocks noChangeArrowheads="1"/>
            </p:cNvSpPr>
            <p:nvPr/>
          </p:nvSpPr>
          <p:spPr bwMode="auto">
            <a:xfrm>
              <a:off x="4500" y="1668"/>
              <a:ext cx="9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Lon nhôm</a:t>
              </a:r>
            </a:p>
          </p:txBody>
        </p:sp>
        <p:sp>
          <p:nvSpPr>
            <p:cNvPr id="12312" name="Text Box 27"/>
            <p:cNvSpPr txBox="1">
              <a:spLocks noChangeArrowheads="1"/>
            </p:cNvSpPr>
            <p:nvPr/>
          </p:nvSpPr>
          <p:spPr bwMode="auto">
            <a:xfrm>
              <a:off x="3012" y="1982"/>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smtClean="0">
                  <a:solidFill>
                    <a:srgbClr val="0000FF"/>
                  </a:solidFill>
                  <a:latin typeface="Times New Roman" pitchFamily="18" charset="0"/>
                </a:rPr>
                <a:t>E2EY</a:t>
              </a:r>
            </a:p>
          </p:txBody>
        </p:sp>
      </p:grpSp>
    </p:spTree>
    <p:extLst>
      <p:ext uri="{BB962C8B-B14F-4D97-AF65-F5344CB8AC3E}">
        <p14:creationId xmlns:p14="http://schemas.microsoft.com/office/powerpoint/2010/main" val="2396962021"/>
      </p:ext>
    </p:extLst>
  </p:cSld>
  <p:clrMapOvr>
    <a:masterClrMapping/>
  </p:clrMapOvr>
  <p:transition>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6387"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6388"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6389" name="Group 5"/>
          <p:cNvGrpSpPr>
            <a:grpSpLocks/>
          </p:cNvGrpSpPr>
          <p:nvPr/>
        </p:nvGrpSpPr>
        <p:grpSpPr bwMode="auto">
          <a:xfrm>
            <a:off x="38100" y="598488"/>
            <a:ext cx="9048750" cy="1774825"/>
            <a:chOff x="180" y="588"/>
            <a:chExt cx="3960" cy="864"/>
          </a:xfrm>
        </p:grpSpPr>
        <p:sp>
          <p:nvSpPr>
            <p:cNvPr id="16402"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6403"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6390"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6391"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6392"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6393"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OMRON SOLUTION</a:t>
            </a:r>
          </a:p>
        </p:txBody>
      </p:sp>
      <p:sp>
        <p:nvSpPr>
          <p:cNvPr id="16394"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6395"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6396" name="Text Box 14"/>
          <p:cNvSpPr txBox="1">
            <a:spLocks noChangeArrowheads="1"/>
          </p:cNvSpPr>
          <p:nvPr/>
        </p:nvSpPr>
        <p:spPr bwMode="auto">
          <a:xfrm>
            <a:off x="1752600" y="190500"/>
            <a:ext cx="57308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KIỂM RA GÃY MŨI KHOAN</a:t>
            </a:r>
          </a:p>
        </p:txBody>
      </p:sp>
      <p:sp>
        <p:nvSpPr>
          <p:cNvPr id="16397" name="Text Box 15"/>
          <p:cNvSpPr txBox="1">
            <a:spLocks noChangeArrowheads="1"/>
          </p:cNvSpPr>
          <p:nvPr/>
        </p:nvSpPr>
        <p:spPr bwMode="auto">
          <a:xfrm>
            <a:off x="1600200" y="76200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Xuất tín hiệu báo khi khoan bị gãy mũi?</a:t>
            </a:r>
          </a:p>
        </p:txBody>
      </p:sp>
      <p:sp>
        <p:nvSpPr>
          <p:cNvPr id="16398" name="Text Box 16"/>
          <p:cNvSpPr txBox="1">
            <a:spLocks noChangeArrowheads="1"/>
          </p:cNvSpPr>
          <p:nvPr/>
        </p:nvSpPr>
        <p:spPr bwMode="auto">
          <a:xfrm>
            <a:off x="1466850" y="1457325"/>
            <a:ext cx="74676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Trong trường hợp này vì mũi khoan khá nhỏ nên việc sử dụng sensor có bộ khuếch đại rời là thích hợp nhất</a:t>
            </a:r>
          </a:p>
        </p:txBody>
      </p:sp>
      <p:pic>
        <p:nvPicPr>
          <p:cNvPr id="16399"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2667000"/>
            <a:ext cx="4648200"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19" descr="omronE2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450" y="48006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1" name="Text Box 20"/>
          <p:cNvSpPr txBox="1">
            <a:spLocks noChangeArrowheads="1"/>
          </p:cNvSpPr>
          <p:nvPr/>
        </p:nvSpPr>
        <p:spPr bwMode="auto">
          <a:xfrm>
            <a:off x="6286500" y="4376738"/>
            <a:ext cx="27051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FF33CC"/>
                </a:solidFill>
              </a:rPr>
              <a:t>Loại bộ khuếch đại rời</a:t>
            </a:r>
          </a:p>
        </p:txBody>
      </p:sp>
    </p:spTree>
    <p:extLst>
      <p:ext uri="{BB962C8B-B14F-4D97-AF65-F5344CB8AC3E}">
        <p14:creationId xmlns:p14="http://schemas.microsoft.com/office/powerpoint/2010/main" val="1670506077"/>
      </p:ext>
    </p:extLst>
  </p:cSld>
  <p:clrMapOvr>
    <a:masterClrMapping/>
  </p:clrMapOvr>
  <p:transition>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35"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36"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8437" name="Group 5"/>
          <p:cNvGrpSpPr>
            <a:grpSpLocks/>
          </p:cNvGrpSpPr>
          <p:nvPr/>
        </p:nvGrpSpPr>
        <p:grpSpPr bwMode="auto">
          <a:xfrm>
            <a:off x="38100" y="598488"/>
            <a:ext cx="9048750" cy="1774825"/>
            <a:chOff x="180" y="588"/>
            <a:chExt cx="3960" cy="864"/>
          </a:xfrm>
        </p:grpSpPr>
        <p:sp>
          <p:nvSpPr>
            <p:cNvPr id="18517"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8518"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8438" name="Line 8"/>
          <p:cNvSpPr>
            <a:spLocks noChangeShapeType="1"/>
          </p:cNvSpPr>
          <p:nvPr/>
        </p:nvSpPr>
        <p:spPr bwMode="auto">
          <a:xfrm flipV="1">
            <a:off x="38100" y="13335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8439"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8440" name="Text Box 10"/>
          <p:cNvSpPr txBox="1">
            <a:spLocks noChangeArrowheads="1"/>
          </p:cNvSpPr>
          <p:nvPr/>
        </p:nvSpPr>
        <p:spPr bwMode="auto">
          <a:xfrm>
            <a:off x="95250" y="838200"/>
            <a:ext cx="1222375" cy="19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8441" name="Text Box 11"/>
          <p:cNvSpPr txBox="1">
            <a:spLocks noChangeArrowheads="1"/>
          </p:cNvSpPr>
          <p:nvPr/>
        </p:nvSpPr>
        <p:spPr bwMode="auto">
          <a:xfrm>
            <a:off x="142875" y="158115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8442"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8443"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8444" name="Text Box 14"/>
          <p:cNvSpPr txBox="1">
            <a:spLocks noChangeArrowheads="1"/>
          </p:cNvSpPr>
          <p:nvPr/>
        </p:nvSpPr>
        <p:spPr bwMode="auto">
          <a:xfrm>
            <a:off x="2286000" y="190500"/>
            <a:ext cx="5197475"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NHẬN BIẾT GIA VỊ TRONG GÓI NHÔM</a:t>
            </a:r>
          </a:p>
        </p:txBody>
      </p:sp>
      <p:sp>
        <p:nvSpPr>
          <p:cNvPr id="18445" name="Text Box 15"/>
          <p:cNvSpPr txBox="1">
            <a:spLocks noChangeArrowheads="1"/>
          </p:cNvSpPr>
          <p:nvPr/>
        </p:nvSpPr>
        <p:spPr bwMode="auto">
          <a:xfrm>
            <a:off x="1524000" y="704850"/>
            <a:ext cx="71278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Các gói gia vị hoặc thuốc được đưa vào các gói bằng nhôm lá. Cần kiểm tra xem đã có gia vị trong gói chưa?</a:t>
            </a:r>
          </a:p>
        </p:txBody>
      </p:sp>
      <p:sp>
        <p:nvSpPr>
          <p:cNvPr id="18446" name="Text Box 16"/>
          <p:cNvSpPr txBox="1">
            <a:spLocks noChangeArrowheads="1"/>
          </p:cNvSpPr>
          <p:nvPr/>
        </p:nvSpPr>
        <p:spPr bwMode="auto">
          <a:xfrm>
            <a:off x="1524000" y="1457325"/>
            <a:ext cx="74437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00FF"/>
                </a:solidFill>
              </a:rPr>
              <a:t>Sử dụng sensor tiệm cận có đầu ra analog (4 </a:t>
            </a:r>
            <a:r>
              <a:rPr lang="en-US" b="1" smtClean="0">
                <a:solidFill>
                  <a:srgbClr val="0000FF"/>
                </a:solidFill>
                <a:sym typeface="Wingdings" pitchFamily="2" charset="2"/>
              </a:rPr>
              <a:t> 20mA)</a:t>
            </a:r>
            <a:r>
              <a:rPr lang="en-US" b="1" smtClean="0">
                <a:solidFill>
                  <a:srgbClr val="0000FF"/>
                </a:solidFill>
              </a:rPr>
              <a:t> và bộ xử lý tín hiệu thông minh K3- để tính độ rộng. Từ đó có thể biết được là đã có gia vị trong gói nhôm lá chưa.</a:t>
            </a:r>
          </a:p>
        </p:txBody>
      </p:sp>
      <p:sp>
        <p:nvSpPr>
          <p:cNvPr id="18447" name="Text Box 17"/>
          <p:cNvSpPr txBox="1">
            <a:spLocks noChangeArrowheads="1"/>
          </p:cNvSpPr>
          <p:nvPr/>
        </p:nvSpPr>
        <p:spPr bwMode="auto">
          <a:xfrm>
            <a:off x="3103563" y="3824288"/>
            <a:ext cx="5492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0000"/>
                </a:solidFill>
                <a:latin typeface="Times New Roman" pitchFamily="18" charset="0"/>
              </a:rPr>
              <a:t>E2CA</a:t>
            </a:r>
          </a:p>
        </p:txBody>
      </p:sp>
      <p:grpSp>
        <p:nvGrpSpPr>
          <p:cNvPr id="18448" name="Group 18"/>
          <p:cNvGrpSpPr>
            <a:grpSpLocks/>
          </p:cNvGrpSpPr>
          <p:nvPr/>
        </p:nvGrpSpPr>
        <p:grpSpPr bwMode="auto">
          <a:xfrm>
            <a:off x="1093788" y="2530475"/>
            <a:ext cx="7173912" cy="3798888"/>
            <a:chOff x="1224" y="1220"/>
            <a:chExt cx="4184" cy="1750"/>
          </a:xfrm>
        </p:grpSpPr>
        <p:grpSp>
          <p:nvGrpSpPr>
            <p:cNvPr id="18449" name="Group 19"/>
            <p:cNvGrpSpPr>
              <a:grpSpLocks/>
            </p:cNvGrpSpPr>
            <p:nvPr/>
          </p:nvGrpSpPr>
          <p:grpSpPr bwMode="auto">
            <a:xfrm>
              <a:off x="1224" y="1220"/>
              <a:ext cx="2447" cy="1042"/>
              <a:chOff x="1224" y="1220"/>
              <a:chExt cx="2447" cy="1042"/>
            </a:xfrm>
          </p:grpSpPr>
          <p:grpSp>
            <p:nvGrpSpPr>
              <p:cNvPr id="18477" name="Group 20"/>
              <p:cNvGrpSpPr>
                <a:grpSpLocks/>
              </p:cNvGrpSpPr>
              <p:nvPr/>
            </p:nvGrpSpPr>
            <p:grpSpPr bwMode="auto">
              <a:xfrm>
                <a:off x="1771" y="1331"/>
                <a:ext cx="465" cy="234"/>
                <a:chOff x="1847" y="1519"/>
                <a:chExt cx="415" cy="208"/>
              </a:xfrm>
            </p:grpSpPr>
            <p:sp>
              <p:nvSpPr>
                <p:cNvPr id="18514" name="Freeform 21"/>
                <p:cNvSpPr>
                  <a:spLocks/>
                </p:cNvSpPr>
                <p:nvPr/>
              </p:nvSpPr>
              <p:spPr bwMode="auto">
                <a:xfrm>
                  <a:off x="1847" y="1519"/>
                  <a:ext cx="216" cy="56"/>
                </a:xfrm>
                <a:custGeom>
                  <a:avLst/>
                  <a:gdLst>
                    <a:gd name="T0" fmla="*/ 216 w 216"/>
                    <a:gd name="T1" fmla="*/ 56 h 56"/>
                    <a:gd name="T2" fmla="*/ 184 w 216"/>
                    <a:gd name="T3" fmla="*/ 44 h 56"/>
                    <a:gd name="T4" fmla="*/ 124 w 216"/>
                    <a:gd name="T5" fmla="*/ 32 h 56"/>
                    <a:gd name="T6" fmla="*/ 43 w 216"/>
                    <a:gd name="T7" fmla="*/ 14 h 56"/>
                    <a:gd name="T8" fmla="*/ 0 w 216"/>
                    <a:gd name="T9" fmla="*/ 0 h 56"/>
                    <a:gd name="T10" fmla="*/ 0 60000 65536"/>
                    <a:gd name="T11" fmla="*/ 0 60000 65536"/>
                    <a:gd name="T12" fmla="*/ 0 60000 65536"/>
                    <a:gd name="T13" fmla="*/ 0 60000 65536"/>
                    <a:gd name="T14" fmla="*/ 0 60000 65536"/>
                    <a:gd name="T15" fmla="*/ 0 w 216"/>
                    <a:gd name="T16" fmla="*/ 0 h 56"/>
                    <a:gd name="T17" fmla="*/ 216 w 216"/>
                    <a:gd name="T18" fmla="*/ 56 h 56"/>
                  </a:gdLst>
                  <a:ahLst/>
                  <a:cxnLst>
                    <a:cxn ang="T10">
                      <a:pos x="T0" y="T1"/>
                    </a:cxn>
                    <a:cxn ang="T11">
                      <a:pos x="T2" y="T3"/>
                    </a:cxn>
                    <a:cxn ang="T12">
                      <a:pos x="T4" y="T5"/>
                    </a:cxn>
                    <a:cxn ang="T13">
                      <a:pos x="T6" y="T7"/>
                    </a:cxn>
                    <a:cxn ang="T14">
                      <a:pos x="T8" y="T9"/>
                    </a:cxn>
                  </a:cxnLst>
                  <a:rect l="T15" t="T16" r="T17" b="T18"/>
                  <a:pathLst>
                    <a:path w="216" h="56">
                      <a:moveTo>
                        <a:pt x="216" y="56"/>
                      </a:moveTo>
                      <a:lnTo>
                        <a:pt x="184" y="44"/>
                      </a:lnTo>
                      <a:lnTo>
                        <a:pt x="124" y="32"/>
                      </a:lnTo>
                      <a:lnTo>
                        <a:pt x="43" y="14"/>
                      </a:lnTo>
                      <a:lnTo>
                        <a:pt x="0"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18515" name="AutoShape 22"/>
                <p:cNvSpPr>
                  <a:spLocks noChangeArrowheads="1"/>
                </p:cNvSpPr>
                <p:nvPr/>
              </p:nvSpPr>
              <p:spPr bwMode="auto">
                <a:xfrm rot="6984155">
                  <a:off x="2049" y="1528"/>
                  <a:ext cx="147" cy="174"/>
                </a:xfrm>
                <a:prstGeom prst="can">
                  <a:avLst>
                    <a:gd name="adj" fmla="val 49391"/>
                  </a:avLst>
                </a:prstGeom>
                <a:gradFill rotWithShape="0">
                  <a:gsLst>
                    <a:gs pos="0">
                      <a:schemeClr val="bg1"/>
                    </a:gs>
                    <a:gs pos="100000">
                      <a:srgbClr val="D6D7FC"/>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516" name="AutoShape 23"/>
                <p:cNvSpPr>
                  <a:spLocks noChangeArrowheads="1"/>
                </p:cNvSpPr>
                <p:nvPr/>
              </p:nvSpPr>
              <p:spPr bwMode="auto">
                <a:xfrm rot="6984155">
                  <a:off x="2123" y="1588"/>
                  <a:ext cx="147" cy="131"/>
                </a:xfrm>
                <a:prstGeom prst="can">
                  <a:avLst>
                    <a:gd name="adj" fmla="val 50000"/>
                  </a:avLst>
                </a:prstGeom>
                <a:solidFill>
                  <a:srgbClr val="333333"/>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grpSp>
          <p:grpSp>
            <p:nvGrpSpPr>
              <p:cNvPr id="18478" name="Group 24"/>
              <p:cNvGrpSpPr>
                <a:grpSpLocks/>
              </p:cNvGrpSpPr>
              <p:nvPr/>
            </p:nvGrpSpPr>
            <p:grpSpPr bwMode="auto">
              <a:xfrm>
                <a:off x="1655" y="1503"/>
                <a:ext cx="251" cy="180"/>
                <a:chOff x="1972" y="2432"/>
                <a:chExt cx="224" cy="160"/>
              </a:xfrm>
            </p:grpSpPr>
            <p:sp>
              <p:nvSpPr>
                <p:cNvPr id="18512" name="AutoShape 25"/>
                <p:cNvSpPr>
                  <a:spLocks noChangeArrowheads="1"/>
                </p:cNvSpPr>
                <p:nvPr/>
              </p:nvSpPr>
              <p:spPr bwMode="auto">
                <a:xfrm>
                  <a:off x="1972" y="2468"/>
                  <a:ext cx="224" cy="124"/>
                </a:xfrm>
                <a:prstGeom prst="can">
                  <a:avLst>
                    <a:gd name="adj" fmla="val 49139"/>
                  </a:avLst>
                </a:prstGeom>
                <a:gradFill rotWithShape="0">
                  <a:gsLst>
                    <a:gs pos="0">
                      <a:schemeClr val="bg1"/>
                    </a:gs>
                    <a:gs pos="100000">
                      <a:srgbClr val="99CCFF"/>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513" name="AutoShape 26"/>
                <p:cNvSpPr>
                  <a:spLocks noChangeArrowheads="1"/>
                </p:cNvSpPr>
                <p:nvPr/>
              </p:nvSpPr>
              <p:spPr bwMode="auto">
                <a:xfrm>
                  <a:off x="2027" y="2432"/>
                  <a:ext cx="115" cy="72"/>
                </a:xfrm>
                <a:prstGeom prst="can">
                  <a:avLst>
                    <a:gd name="adj" fmla="val 48611"/>
                  </a:avLst>
                </a:prstGeom>
                <a:gradFill rotWithShape="0">
                  <a:gsLst>
                    <a:gs pos="0">
                      <a:schemeClr val="bg1"/>
                    </a:gs>
                    <a:gs pos="100000">
                      <a:srgbClr val="99CCFF"/>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grpSp>
          <p:grpSp>
            <p:nvGrpSpPr>
              <p:cNvPr id="18479" name="Group 27"/>
              <p:cNvGrpSpPr>
                <a:grpSpLocks/>
              </p:cNvGrpSpPr>
              <p:nvPr/>
            </p:nvGrpSpPr>
            <p:grpSpPr bwMode="auto">
              <a:xfrm>
                <a:off x="1767" y="1518"/>
                <a:ext cx="476" cy="609"/>
                <a:chOff x="1844" y="1692"/>
                <a:chExt cx="424" cy="532"/>
              </a:xfrm>
            </p:grpSpPr>
            <p:sp>
              <p:nvSpPr>
                <p:cNvPr id="18509" name="Freeform 28" descr="Narrow horizontal"/>
                <p:cNvSpPr>
                  <a:spLocks/>
                </p:cNvSpPr>
                <p:nvPr/>
              </p:nvSpPr>
              <p:spPr bwMode="auto">
                <a:xfrm>
                  <a:off x="1844" y="1692"/>
                  <a:ext cx="424" cy="532"/>
                </a:xfrm>
                <a:custGeom>
                  <a:avLst/>
                  <a:gdLst>
                    <a:gd name="T0" fmla="*/ 0 w 424"/>
                    <a:gd name="T1" fmla="*/ 96 h 532"/>
                    <a:gd name="T2" fmla="*/ 424 w 424"/>
                    <a:gd name="T3" fmla="*/ 0 h 532"/>
                    <a:gd name="T4" fmla="*/ 424 w 424"/>
                    <a:gd name="T5" fmla="*/ 416 h 532"/>
                    <a:gd name="T6" fmla="*/ 0 w 424"/>
                    <a:gd name="T7" fmla="*/ 532 h 532"/>
                    <a:gd name="T8" fmla="*/ 0 w 424"/>
                    <a:gd name="T9" fmla="*/ 96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pattFill prst="narHorz">
                  <a:fgClr>
                    <a:srgbClr val="DDDDDD"/>
                  </a:fgClr>
                  <a:bgClr>
                    <a:srgbClr val="FFFFFF"/>
                  </a:bgClr>
                </a:pattFill>
                <a:ln w="9525">
                  <a:solidFill>
                    <a:schemeClr val="tx1"/>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10" name="Freeform 29"/>
                <p:cNvSpPr>
                  <a:spLocks/>
                </p:cNvSpPr>
                <p:nvPr/>
              </p:nvSpPr>
              <p:spPr bwMode="auto">
                <a:xfrm>
                  <a:off x="1940" y="1808"/>
                  <a:ext cx="236" cy="296"/>
                </a:xfrm>
                <a:custGeom>
                  <a:avLst/>
                  <a:gdLst>
                    <a:gd name="T0" fmla="*/ 0 w 424"/>
                    <a:gd name="T1" fmla="*/ 29 h 532"/>
                    <a:gd name="T2" fmla="*/ 131 w 424"/>
                    <a:gd name="T3" fmla="*/ 0 h 532"/>
                    <a:gd name="T4" fmla="*/ 131 w 424"/>
                    <a:gd name="T5" fmla="*/ 129 h 532"/>
                    <a:gd name="T6" fmla="*/ 0 w 424"/>
                    <a:gd name="T7" fmla="*/ 165 h 532"/>
                    <a:gd name="T8" fmla="*/ 0 w 424"/>
                    <a:gd name="T9" fmla="*/ 29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solidFill>
                  <a:srgbClr val="DDDDDD"/>
                </a:solidFill>
                <a:ln w="9525">
                  <a:solidFill>
                    <a:srgbClr val="969696"/>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11" name="Oval 30"/>
                <p:cNvSpPr>
                  <a:spLocks noChangeArrowheads="1"/>
                </p:cNvSpPr>
                <p:nvPr/>
              </p:nvSpPr>
              <p:spPr bwMode="auto">
                <a:xfrm>
                  <a:off x="1952" y="1844"/>
                  <a:ext cx="224" cy="220"/>
                </a:xfrm>
                <a:prstGeom prst="ellipse">
                  <a:avLst/>
                </a:prstGeom>
                <a:gradFill rotWithShape="0">
                  <a:gsLst>
                    <a:gs pos="0">
                      <a:schemeClr val="bg1"/>
                    </a:gs>
                    <a:gs pos="100000">
                      <a:srgbClr val="C0C0C0"/>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18480" name="Group 31"/>
              <p:cNvGrpSpPr>
                <a:grpSpLocks/>
              </p:cNvGrpSpPr>
              <p:nvPr/>
            </p:nvGrpSpPr>
            <p:grpSpPr bwMode="auto">
              <a:xfrm>
                <a:off x="1830" y="1608"/>
                <a:ext cx="251" cy="180"/>
                <a:chOff x="1972" y="2432"/>
                <a:chExt cx="224" cy="160"/>
              </a:xfrm>
            </p:grpSpPr>
            <p:sp>
              <p:nvSpPr>
                <p:cNvPr id="18507" name="AutoShape 32"/>
                <p:cNvSpPr>
                  <a:spLocks noChangeArrowheads="1"/>
                </p:cNvSpPr>
                <p:nvPr/>
              </p:nvSpPr>
              <p:spPr bwMode="auto">
                <a:xfrm>
                  <a:off x="1972" y="2468"/>
                  <a:ext cx="224" cy="124"/>
                </a:xfrm>
                <a:prstGeom prst="can">
                  <a:avLst>
                    <a:gd name="adj" fmla="val 49139"/>
                  </a:avLst>
                </a:prstGeom>
                <a:gradFill rotWithShape="0">
                  <a:gsLst>
                    <a:gs pos="0">
                      <a:schemeClr val="bg1"/>
                    </a:gs>
                    <a:gs pos="100000">
                      <a:srgbClr val="99CCFF"/>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508" name="AutoShape 33"/>
                <p:cNvSpPr>
                  <a:spLocks noChangeArrowheads="1"/>
                </p:cNvSpPr>
                <p:nvPr/>
              </p:nvSpPr>
              <p:spPr bwMode="auto">
                <a:xfrm>
                  <a:off x="2027" y="2432"/>
                  <a:ext cx="115" cy="72"/>
                </a:xfrm>
                <a:prstGeom prst="can">
                  <a:avLst>
                    <a:gd name="adj" fmla="val 48611"/>
                  </a:avLst>
                </a:prstGeom>
                <a:gradFill rotWithShape="0">
                  <a:gsLst>
                    <a:gs pos="0">
                      <a:schemeClr val="bg1"/>
                    </a:gs>
                    <a:gs pos="100000">
                      <a:srgbClr val="99CCFF"/>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grpSp>
          <p:grpSp>
            <p:nvGrpSpPr>
              <p:cNvPr id="18481" name="Group 34"/>
              <p:cNvGrpSpPr>
                <a:grpSpLocks/>
              </p:cNvGrpSpPr>
              <p:nvPr/>
            </p:nvGrpSpPr>
            <p:grpSpPr bwMode="auto">
              <a:xfrm>
                <a:off x="2719" y="1314"/>
                <a:ext cx="476" cy="544"/>
                <a:chOff x="1844" y="1692"/>
                <a:chExt cx="424" cy="532"/>
              </a:xfrm>
            </p:grpSpPr>
            <p:sp>
              <p:nvSpPr>
                <p:cNvPr id="18504" name="Freeform 35" descr="Narrow horizontal"/>
                <p:cNvSpPr>
                  <a:spLocks/>
                </p:cNvSpPr>
                <p:nvPr/>
              </p:nvSpPr>
              <p:spPr bwMode="auto">
                <a:xfrm>
                  <a:off x="1844" y="1692"/>
                  <a:ext cx="424" cy="532"/>
                </a:xfrm>
                <a:custGeom>
                  <a:avLst/>
                  <a:gdLst>
                    <a:gd name="T0" fmla="*/ 0 w 424"/>
                    <a:gd name="T1" fmla="*/ 96 h 532"/>
                    <a:gd name="T2" fmla="*/ 424 w 424"/>
                    <a:gd name="T3" fmla="*/ 0 h 532"/>
                    <a:gd name="T4" fmla="*/ 424 w 424"/>
                    <a:gd name="T5" fmla="*/ 416 h 532"/>
                    <a:gd name="T6" fmla="*/ 0 w 424"/>
                    <a:gd name="T7" fmla="*/ 532 h 532"/>
                    <a:gd name="T8" fmla="*/ 0 w 424"/>
                    <a:gd name="T9" fmla="*/ 96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pattFill prst="narHorz">
                  <a:fgClr>
                    <a:srgbClr val="DDDDDD"/>
                  </a:fgClr>
                  <a:bgClr>
                    <a:srgbClr val="FFFFFF"/>
                  </a:bgClr>
                </a:pattFill>
                <a:ln w="9525">
                  <a:solidFill>
                    <a:schemeClr val="tx1"/>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05" name="Freeform 36"/>
                <p:cNvSpPr>
                  <a:spLocks/>
                </p:cNvSpPr>
                <p:nvPr/>
              </p:nvSpPr>
              <p:spPr bwMode="auto">
                <a:xfrm>
                  <a:off x="1940" y="1808"/>
                  <a:ext cx="236" cy="296"/>
                </a:xfrm>
                <a:custGeom>
                  <a:avLst/>
                  <a:gdLst>
                    <a:gd name="T0" fmla="*/ 0 w 424"/>
                    <a:gd name="T1" fmla="*/ 29 h 532"/>
                    <a:gd name="T2" fmla="*/ 131 w 424"/>
                    <a:gd name="T3" fmla="*/ 0 h 532"/>
                    <a:gd name="T4" fmla="*/ 131 w 424"/>
                    <a:gd name="T5" fmla="*/ 129 h 532"/>
                    <a:gd name="T6" fmla="*/ 0 w 424"/>
                    <a:gd name="T7" fmla="*/ 165 h 532"/>
                    <a:gd name="T8" fmla="*/ 0 w 424"/>
                    <a:gd name="T9" fmla="*/ 29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solidFill>
                  <a:srgbClr val="DDDDDD"/>
                </a:solidFill>
                <a:ln w="9525">
                  <a:solidFill>
                    <a:srgbClr val="969696"/>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06" name="Oval 37"/>
                <p:cNvSpPr>
                  <a:spLocks noChangeArrowheads="1"/>
                </p:cNvSpPr>
                <p:nvPr/>
              </p:nvSpPr>
              <p:spPr bwMode="auto">
                <a:xfrm>
                  <a:off x="1952" y="1844"/>
                  <a:ext cx="224" cy="220"/>
                </a:xfrm>
                <a:prstGeom prst="ellipse">
                  <a:avLst/>
                </a:prstGeom>
                <a:gradFill rotWithShape="0">
                  <a:gsLst>
                    <a:gs pos="0">
                      <a:schemeClr val="bg1"/>
                    </a:gs>
                    <a:gs pos="100000">
                      <a:srgbClr val="C0C0C0"/>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18482" name="Group 38"/>
              <p:cNvGrpSpPr>
                <a:grpSpLocks/>
              </p:cNvGrpSpPr>
              <p:nvPr/>
            </p:nvGrpSpPr>
            <p:grpSpPr bwMode="auto">
              <a:xfrm>
                <a:off x="3195" y="1220"/>
                <a:ext cx="476" cy="516"/>
                <a:chOff x="1844" y="1692"/>
                <a:chExt cx="424" cy="532"/>
              </a:xfrm>
            </p:grpSpPr>
            <p:sp>
              <p:nvSpPr>
                <p:cNvPr id="18501" name="Freeform 39" descr="Narrow horizontal"/>
                <p:cNvSpPr>
                  <a:spLocks/>
                </p:cNvSpPr>
                <p:nvPr/>
              </p:nvSpPr>
              <p:spPr bwMode="auto">
                <a:xfrm>
                  <a:off x="1844" y="1692"/>
                  <a:ext cx="424" cy="532"/>
                </a:xfrm>
                <a:custGeom>
                  <a:avLst/>
                  <a:gdLst>
                    <a:gd name="T0" fmla="*/ 0 w 424"/>
                    <a:gd name="T1" fmla="*/ 96 h 532"/>
                    <a:gd name="T2" fmla="*/ 424 w 424"/>
                    <a:gd name="T3" fmla="*/ 0 h 532"/>
                    <a:gd name="T4" fmla="*/ 424 w 424"/>
                    <a:gd name="T5" fmla="*/ 416 h 532"/>
                    <a:gd name="T6" fmla="*/ 0 w 424"/>
                    <a:gd name="T7" fmla="*/ 532 h 532"/>
                    <a:gd name="T8" fmla="*/ 0 w 424"/>
                    <a:gd name="T9" fmla="*/ 96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pattFill prst="narHorz">
                  <a:fgClr>
                    <a:srgbClr val="DDDDDD"/>
                  </a:fgClr>
                  <a:bgClr>
                    <a:srgbClr val="FFFFFF"/>
                  </a:bgClr>
                </a:pattFill>
                <a:ln w="9525">
                  <a:solidFill>
                    <a:schemeClr val="tx1"/>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02" name="Freeform 40"/>
                <p:cNvSpPr>
                  <a:spLocks/>
                </p:cNvSpPr>
                <p:nvPr/>
              </p:nvSpPr>
              <p:spPr bwMode="auto">
                <a:xfrm>
                  <a:off x="1940" y="1808"/>
                  <a:ext cx="236" cy="296"/>
                </a:xfrm>
                <a:custGeom>
                  <a:avLst/>
                  <a:gdLst>
                    <a:gd name="T0" fmla="*/ 0 w 424"/>
                    <a:gd name="T1" fmla="*/ 29 h 532"/>
                    <a:gd name="T2" fmla="*/ 131 w 424"/>
                    <a:gd name="T3" fmla="*/ 0 h 532"/>
                    <a:gd name="T4" fmla="*/ 131 w 424"/>
                    <a:gd name="T5" fmla="*/ 129 h 532"/>
                    <a:gd name="T6" fmla="*/ 0 w 424"/>
                    <a:gd name="T7" fmla="*/ 165 h 532"/>
                    <a:gd name="T8" fmla="*/ 0 w 424"/>
                    <a:gd name="T9" fmla="*/ 29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solidFill>
                  <a:srgbClr val="DDDDDD"/>
                </a:solidFill>
                <a:ln w="9525">
                  <a:solidFill>
                    <a:srgbClr val="969696"/>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03" name="Oval 41"/>
                <p:cNvSpPr>
                  <a:spLocks noChangeArrowheads="1"/>
                </p:cNvSpPr>
                <p:nvPr/>
              </p:nvSpPr>
              <p:spPr bwMode="auto">
                <a:xfrm>
                  <a:off x="1952" y="1844"/>
                  <a:ext cx="224" cy="220"/>
                </a:xfrm>
                <a:prstGeom prst="ellipse">
                  <a:avLst/>
                </a:prstGeom>
                <a:gradFill rotWithShape="0">
                  <a:gsLst>
                    <a:gs pos="0">
                      <a:schemeClr val="bg1"/>
                    </a:gs>
                    <a:gs pos="100000">
                      <a:srgbClr val="C0C0C0"/>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18483" name="Group 42"/>
              <p:cNvGrpSpPr>
                <a:grpSpLocks/>
              </p:cNvGrpSpPr>
              <p:nvPr/>
            </p:nvGrpSpPr>
            <p:grpSpPr bwMode="auto">
              <a:xfrm>
                <a:off x="2243" y="1411"/>
                <a:ext cx="476" cy="586"/>
                <a:chOff x="1844" y="1692"/>
                <a:chExt cx="424" cy="532"/>
              </a:xfrm>
            </p:grpSpPr>
            <p:sp>
              <p:nvSpPr>
                <p:cNvPr id="18498" name="Freeform 43" descr="Narrow horizontal"/>
                <p:cNvSpPr>
                  <a:spLocks/>
                </p:cNvSpPr>
                <p:nvPr/>
              </p:nvSpPr>
              <p:spPr bwMode="auto">
                <a:xfrm>
                  <a:off x="1844" y="1692"/>
                  <a:ext cx="424" cy="532"/>
                </a:xfrm>
                <a:custGeom>
                  <a:avLst/>
                  <a:gdLst>
                    <a:gd name="T0" fmla="*/ 0 w 424"/>
                    <a:gd name="T1" fmla="*/ 96 h 532"/>
                    <a:gd name="T2" fmla="*/ 424 w 424"/>
                    <a:gd name="T3" fmla="*/ 0 h 532"/>
                    <a:gd name="T4" fmla="*/ 424 w 424"/>
                    <a:gd name="T5" fmla="*/ 416 h 532"/>
                    <a:gd name="T6" fmla="*/ 0 w 424"/>
                    <a:gd name="T7" fmla="*/ 532 h 532"/>
                    <a:gd name="T8" fmla="*/ 0 w 424"/>
                    <a:gd name="T9" fmla="*/ 96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pattFill prst="narHorz">
                  <a:fgClr>
                    <a:srgbClr val="DDDDDD"/>
                  </a:fgClr>
                  <a:bgClr>
                    <a:srgbClr val="FFFFFF"/>
                  </a:bgClr>
                </a:pattFill>
                <a:ln w="9525">
                  <a:solidFill>
                    <a:schemeClr val="tx1"/>
                  </a:solidFill>
                  <a:round/>
                  <a:headEnd/>
                  <a:tailEnd/>
                </a:ln>
              </p:spPr>
              <p:txBody>
                <a:bodyPr/>
                <a:lstStyle/>
                <a:p>
                  <a:pPr fontAlgn="base">
                    <a:spcBef>
                      <a:spcPct val="0"/>
                    </a:spcBef>
                    <a:spcAft>
                      <a:spcPct val="0"/>
                    </a:spcAft>
                  </a:pPr>
                  <a:endParaRPr lang="vi-VN" smtClean="0">
                    <a:solidFill>
                      <a:srgbClr val="000000"/>
                    </a:solidFill>
                  </a:endParaRPr>
                </a:p>
              </p:txBody>
            </p:sp>
            <p:sp>
              <p:nvSpPr>
                <p:cNvPr id="18499" name="Freeform 44"/>
                <p:cNvSpPr>
                  <a:spLocks/>
                </p:cNvSpPr>
                <p:nvPr/>
              </p:nvSpPr>
              <p:spPr bwMode="auto">
                <a:xfrm>
                  <a:off x="1940" y="1808"/>
                  <a:ext cx="236" cy="296"/>
                </a:xfrm>
                <a:custGeom>
                  <a:avLst/>
                  <a:gdLst>
                    <a:gd name="T0" fmla="*/ 0 w 424"/>
                    <a:gd name="T1" fmla="*/ 29 h 532"/>
                    <a:gd name="T2" fmla="*/ 131 w 424"/>
                    <a:gd name="T3" fmla="*/ 0 h 532"/>
                    <a:gd name="T4" fmla="*/ 131 w 424"/>
                    <a:gd name="T5" fmla="*/ 129 h 532"/>
                    <a:gd name="T6" fmla="*/ 0 w 424"/>
                    <a:gd name="T7" fmla="*/ 165 h 532"/>
                    <a:gd name="T8" fmla="*/ 0 w 424"/>
                    <a:gd name="T9" fmla="*/ 29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solidFill>
                  <a:srgbClr val="DDDDDD"/>
                </a:solidFill>
                <a:ln w="9525">
                  <a:solidFill>
                    <a:srgbClr val="969696"/>
                  </a:solidFill>
                  <a:round/>
                  <a:headEnd/>
                  <a:tailEnd/>
                </a:ln>
              </p:spPr>
              <p:txBody>
                <a:bodyPr/>
                <a:lstStyle/>
                <a:p>
                  <a:pPr fontAlgn="base">
                    <a:spcBef>
                      <a:spcPct val="0"/>
                    </a:spcBef>
                    <a:spcAft>
                      <a:spcPct val="0"/>
                    </a:spcAft>
                  </a:pPr>
                  <a:endParaRPr lang="vi-VN" smtClean="0">
                    <a:solidFill>
                      <a:srgbClr val="000000"/>
                    </a:solidFill>
                  </a:endParaRPr>
                </a:p>
              </p:txBody>
            </p:sp>
            <p:sp>
              <p:nvSpPr>
                <p:cNvPr id="18500" name="Oval 45"/>
                <p:cNvSpPr>
                  <a:spLocks noChangeArrowheads="1"/>
                </p:cNvSpPr>
                <p:nvPr/>
              </p:nvSpPr>
              <p:spPr bwMode="auto">
                <a:xfrm>
                  <a:off x="1952" y="1844"/>
                  <a:ext cx="224" cy="220"/>
                </a:xfrm>
                <a:prstGeom prst="ellipse">
                  <a:avLst/>
                </a:prstGeom>
                <a:gradFill rotWithShape="0">
                  <a:gsLst>
                    <a:gs pos="0">
                      <a:schemeClr val="bg1"/>
                    </a:gs>
                    <a:gs pos="100000">
                      <a:srgbClr val="C0C0C0"/>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18484" name="Group 46"/>
              <p:cNvGrpSpPr>
                <a:grpSpLocks/>
              </p:cNvGrpSpPr>
              <p:nvPr/>
            </p:nvGrpSpPr>
            <p:grpSpPr bwMode="auto">
              <a:xfrm>
                <a:off x="1291" y="1626"/>
                <a:ext cx="476" cy="636"/>
                <a:chOff x="1844" y="1692"/>
                <a:chExt cx="424" cy="532"/>
              </a:xfrm>
            </p:grpSpPr>
            <p:sp>
              <p:nvSpPr>
                <p:cNvPr id="18495" name="Freeform 47" descr="Narrow horizontal"/>
                <p:cNvSpPr>
                  <a:spLocks/>
                </p:cNvSpPr>
                <p:nvPr/>
              </p:nvSpPr>
              <p:spPr bwMode="auto">
                <a:xfrm>
                  <a:off x="1844" y="1692"/>
                  <a:ext cx="424" cy="532"/>
                </a:xfrm>
                <a:custGeom>
                  <a:avLst/>
                  <a:gdLst>
                    <a:gd name="T0" fmla="*/ 0 w 424"/>
                    <a:gd name="T1" fmla="*/ 96 h 532"/>
                    <a:gd name="T2" fmla="*/ 424 w 424"/>
                    <a:gd name="T3" fmla="*/ 0 h 532"/>
                    <a:gd name="T4" fmla="*/ 424 w 424"/>
                    <a:gd name="T5" fmla="*/ 416 h 532"/>
                    <a:gd name="T6" fmla="*/ 0 w 424"/>
                    <a:gd name="T7" fmla="*/ 532 h 532"/>
                    <a:gd name="T8" fmla="*/ 0 w 424"/>
                    <a:gd name="T9" fmla="*/ 96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pattFill prst="narHorz">
                  <a:fgClr>
                    <a:srgbClr val="DDDDDD"/>
                  </a:fgClr>
                  <a:bgClr>
                    <a:srgbClr val="FFFFFF"/>
                  </a:bgClr>
                </a:pattFill>
                <a:ln w="9525">
                  <a:solidFill>
                    <a:schemeClr val="tx1"/>
                  </a:solidFill>
                  <a:round/>
                  <a:headEnd/>
                  <a:tailEnd/>
                </a:ln>
              </p:spPr>
              <p:txBody>
                <a:bodyPr/>
                <a:lstStyle/>
                <a:p>
                  <a:pPr fontAlgn="base">
                    <a:spcBef>
                      <a:spcPct val="0"/>
                    </a:spcBef>
                    <a:spcAft>
                      <a:spcPct val="0"/>
                    </a:spcAft>
                  </a:pPr>
                  <a:endParaRPr lang="vi-VN" smtClean="0">
                    <a:solidFill>
                      <a:srgbClr val="000000"/>
                    </a:solidFill>
                  </a:endParaRPr>
                </a:p>
              </p:txBody>
            </p:sp>
            <p:sp>
              <p:nvSpPr>
                <p:cNvPr id="18496" name="Freeform 48"/>
                <p:cNvSpPr>
                  <a:spLocks/>
                </p:cNvSpPr>
                <p:nvPr/>
              </p:nvSpPr>
              <p:spPr bwMode="auto">
                <a:xfrm>
                  <a:off x="1940" y="1808"/>
                  <a:ext cx="236" cy="296"/>
                </a:xfrm>
                <a:custGeom>
                  <a:avLst/>
                  <a:gdLst>
                    <a:gd name="T0" fmla="*/ 0 w 424"/>
                    <a:gd name="T1" fmla="*/ 29 h 532"/>
                    <a:gd name="T2" fmla="*/ 131 w 424"/>
                    <a:gd name="T3" fmla="*/ 0 h 532"/>
                    <a:gd name="T4" fmla="*/ 131 w 424"/>
                    <a:gd name="T5" fmla="*/ 129 h 532"/>
                    <a:gd name="T6" fmla="*/ 0 w 424"/>
                    <a:gd name="T7" fmla="*/ 165 h 532"/>
                    <a:gd name="T8" fmla="*/ 0 w 424"/>
                    <a:gd name="T9" fmla="*/ 29 h 532"/>
                    <a:gd name="T10" fmla="*/ 0 60000 65536"/>
                    <a:gd name="T11" fmla="*/ 0 60000 65536"/>
                    <a:gd name="T12" fmla="*/ 0 60000 65536"/>
                    <a:gd name="T13" fmla="*/ 0 60000 65536"/>
                    <a:gd name="T14" fmla="*/ 0 60000 65536"/>
                    <a:gd name="T15" fmla="*/ 0 w 424"/>
                    <a:gd name="T16" fmla="*/ 0 h 532"/>
                    <a:gd name="T17" fmla="*/ 424 w 424"/>
                    <a:gd name="T18" fmla="*/ 532 h 532"/>
                  </a:gdLst>
                  <a:ahLst/>
                  <a:cxnLst>
                    <a:cxn ang="T10">
                      <a:pos x="T0" y="T1"/>
                    </a:cxn>
                    <a:cxn ang="T11">
                      <a:pos x="T2" y="T3"/>
                    </a:cxn>
                    <a:cxn ang="T12">
                      <a:pos x="T4" y="T5"/>
                    </a:cxn>
                    <a:cxn ang="T13">
                      <a:pos x="T6" y="T7"/>
                    </a:cxn>
                    <a:cxn ang="T14">
                      <a:pos x="T8" y="T9"/>
                    </a:cxn>
                  </a:cxnLst>
                  <a:rect l="T15" t="T16" r="T17" b="T18"/>
                  <a:pathLst>
                    <a:path w="424" h="532">
                      <a:moveTo>
                        <a:pt x="0" y="96"/>
                      </a:moveTo>
                      <a:lnTo>
                        <a:pt x="424" y="0"/>
                      </a:lnTo>
                      <a:lnTo>
                        <a:pt x="424" y="416"/>
                      </a:lnTo>
                      <a:lnTo>
                        <a:pt x="0" y="532"/>
                      </a:lnTo>
                      <a:lnTo>
                        <a:pt x="0" y="96"/>
                      </a:lnTo>
                      <a:close/>
                    </a:path>
                  </a:pathLst>
                </a:custGeom>
                <a:solidFill>
                  <a:srgbClr val="DDDDDD"/>
                </a:solidFill>
                <a:ln w="9525">
                  <a:solidFill>
                    <a:srgbClr val="969696"/>
                  </a:solidFill>
                  <a:round/>
                  <a:headEnd/>
                  <a:tailEnd/>
                </a:ln>
              </p:spPr>
              <p:txBody>
                <a:bodyPr/>
                <a:lstStyle/>
                <a:p>
                  <a:pPr fontAlgn="base">
                    <a:spcBef>
                      <a:spcPct val="0"/>
                    </a:spcBef>
                    <a:spcAft>
                      <a:spcPct val="0"/>
                    </a:spcAft>
                  </a:pPr>
                  <a:endParaRPr lang="vi-VN" smtClean="0">
                    <a:solidFill>
                      <a:srgbClr val="000000"/>
                    </a:solidFill>
                  </a:endParaRPr>
                </a:p>
              </p:txBody>
            </p:sp>
            <p:sp>
              <p:nvSpPr>
                <p:cNvPr id="18497" name="Oval 49"/>
                <p:cNvSpPr>
                  <a:spLocks noChangeArrowheads="1"/>
                </p:cNvSpPr>
                <p:nvPr/>
              </p:nvSpPr>
              <p:spPr bwMode="auto">
                <a:xfrm>
                  <a:off x="1952" y="1844"/>
                  <a:ext cx="224" cy="220"/>
                </a:xfrm>
                <a:prstGeom prst="ellipse">
                  <a:avLst/>
                </a:prstGeom>
                <a:gradFill rotWithShape="0">
                  <a:gsLst>
                    <a:gs pos="0">
                      <a:schemeClr val="bg1"/>
                    </a:gs>
                    <a:gs pos="100000">
                      <a:srgbClr val="C0C0C0"/>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base">
                    <a:spcBef>
                      <a:spcPct val="0"/>
                    </a:spcBef>
                    <a:spcAft>
                      <a:spcPct val="0"/>
                    </a:spcAft>
                  </a:pPr>
                  <a:endParaRPr lang="vi-VN" smtClean="0">
                    <a:solidFill>
                      <a:srgbClr val="000000"/>
                    </a:solidFill>
                  </a:endParaRPr>
                </a:p>
              </p:txBody>
            </p:sp>
          </p:grpSp>
          <p:sp>
            <p:nvSpPr>
              <p:cNvPr id="18485" name="AutoShape 50"/>
              <p:cNvSpPr>
                <a:spLocks noChangeArrowheads="1"/>
              </p:cNvSpPr>
              <p:nvPr/>
            </p:nvSpPr>
            <p:spPr bwMode="auto">
              <a:xfrm rot="-3129354">
                <a:off x="2451" y="1631"/>
                <a:ext cx="130" cy="1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8100 h 21600"/>
                </a:gdLst>
                <a:ahLst/>
                <a:cxnLst>
                  <a:cxn ang="T8">
                    <a:pos x="T0" y="T1"/>
                  </a:cxn>
                  <a:cxn ang="T9">
                    <a:pos x="T2" y="T3"/>
                  </a:cxn>
                  <a:cxn ang="T10">
                    <a:pos x="T4" y="T5"/>
                  </a:cxn>
                  <a:cxn ang="T11">
                    <a:pos x="T6" y="T7"/>
                  </a:cxn>
                </a:cxnLst>
                <a:rect l="T12" t="T13" r="T14" b="T15"/>
                <a:pathLst>
                  <a:path w="21600" h="21600">
                    <a:moveTo>
                      <a:pt x="4207" y="11053"/>
                    </a:moveTo>
                    <a:cubicBezTo>
                      <a:pt x="4204" y="10969"/>
                      <a:pt x="4203" y="10884"/>
                      <a:pt x="4203" y="10800"/>
                    </a:cubicBezTo>
                    <a:cubicBezTo>
                      <a:pt x="4203" y="7156"/>
                      <a:pt x="7156" y="4203"/>
                      <a:pt x="10800" y="4203"/>
                    </a:cubicBezTo>
                    <a:cubicBezTo>
                      <a:pt x="14443" y="4203"/>
                      <a:pt x="17397" y="7156"/>
                      <a:pt x="17397" y="10800"/>
                    </a:cubicBezTo>
                    <a:cubicBezTo>
                      <a:pt x="17397" y="10884"/>
                      <a:pt x="17395" y="10969"/>
                      <a:pt x="17392" y="11053"/>
                    </a:cubicBezTo>
                    <a:lnTo>
                      <a:pt x="21591" y="11215"/>
                    </a:lnTo>
                    <a:cubicBezTo>
                      <a:pt x="21597" y="11077"/>
                      <a:pt x="21600" y="10938"/>
                      <a:pt x="21600" y="10800"/>
                    </a:cubicBezTo>
                    <a:cubicBezTo>
                      <a:pt x="21600" y="4835"/>
                      <a:pt x="16764" y="0"/>
                      <a:pt x="10800" y="0"/>
                    </a:cubicBezTo>
                    <a:cubicBezTo>
                      <a:pt x="4835" y="0"/>
                      <a:pt x="0" y="4835"/>
                      <a:pt x="0" y="10800"/>
                    </a:cubicBezTo>
                    <a:cubicBezTo>
                      <a:pt x="-1" y="10938"/>
                      <a:pt x="2" y="11077"/>
                      <a:pt x="8" y="11215"/>
                    </a:cubicBezTo>
                    <a:lnTo>
                      <a:pt x="4207" y="11053"/>
                    </a:lnTo>
                    <a:close/>
                  </a:path>
                </a:pathLst>
              </a:custGeom>
              <a:solidFill>
                <a:srgbClr val="00CCFF"/>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86" name="AutoShape 51"/>
              <p:cNvSpPr>
                <a:spLocks noChangeArrowheads="1"/>
              </p:cNvSpPr>
              <p:nvPr/>
            </p:nvSpPr>
            <p:spPr bwMode="auto">
              <a:xfrm rot="-3129354">
                <a:off x="2510" y="1667"/>
                <a:ext cx="129" cy="1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8100 h 21600"/>
                </a:gdLst>
                <a:ahLst/>
                <a:cxnLst>
                  <a:cxn ang="T8">
                    <a:pos x="T0" y="T1"/>
                  </a:cxn>
                  <a:cxn ang="T9">
                    <a:pos x="T2" y="T3"/>
                  </a:cxn>
                  <a:cxn ang="T10">
                    <a:pos x="T4" y="T5"/>
                  </a:cxn>
                  <a:cxn ang="T11">
                    <a:pos x="T6" y="T7"/>
                  </a:cxn>
                </a:cxnLst>
                <a:rect l="T12" t="T13" r="T14" b="T15"/>
                <a:pathLst>
                  <a:path w="21600" h="21600">
                    <a:moveTo>
                      <a:pt x="4207" y="11053"/>
                    </a:moveTo>
                    <a:cubicBezTo>
                      <a:pt x="4204" y="10969"/>
                      <a:pt x="4203" y="10884"/>
                      <a:pt x="4203" y="10800"/>
                    </a:cubicBezTo>
                    <a:cubicBezTo>
                      <a:pt x="4203" y="7156"/>
                      <a:pt x="7156" y="4203"/>
                      <a:pt x="10800" y="4203"/>
                    </a:cubicBezTo>
                    <a:cubicBezTo>
                      <a:pt x="14443" y="4203"/>
                      <a:pt x="17397" y="7156"/>
                      <a:pt x="17397" y="10800"/>
                    </a:cubicBezTo>
                    <a:cubicBezTo>
                      <a:pt x="17397" y="10884"/>
                      <a:pt x="17395" y="10969"/>
                      <a:pt x="17392" y="11053"/>
                    </a:cubicBezTo>
                    <a:lnTo>
                      <a:pt x="21591" y="11215"/>
                    </a:lnTo>
                    <a:cubicBezTo>
                      <a:pt x="21597" y="11077"/>
                      <a:pt x="21600" y="10938"/>
                      <a:pt x="21600" y="10800"/>
                    </a:cubicBezTo>
                    <a:cubicBezTo>
                      <a:pt x="21600" y="4835"/>
                      <a:pt x="16764" y="0"/>
                      <a:pt x="10800" y="0"/>
                    </a:cubicBezTo>
                    <a:cubicBezTo>
                      <a:pt x="4835" y="0"/>
                      <a:pt x="0" y="4835"/>
                      <a:pt x="0" y="10800"/>
                    </a:cubicBezTo>
                    <a:cubicBezTo>
                      <a:pt x="-1" y="10938"/>
                      <a:pt x="2" y="11077"/>
                      <a:pt x="8" y="11215"/>
                    </a:cubicBezTo>
                    <a:lnTo>
                      <a:pt x="4207" y="11053"/>
                    </a:lnTo>
                    <a:close/>
                  </a:path>
                </a:pathLst>
              </a:custGeom>
              <a:solidFill>
                <a:srgbClr val="00CCFF"/>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87" name="AutoShape 52"/>
              <p:cNvSpPr>
                <a:spLocks noChangeArrowheads="1"/>
              </p:cNvSpPr>
              <p:nvPr/>
            </p:nvSpPr>
            <p:spPr bwMode="auto">
              <a:xfrm rot="-3129354">
                <a:off x="2582" y="1707"/>
                <a:ext cx="129" cy="12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8212 h 21600"/>
                </a:gdLst>
                <a:ahLst/>
                <a:cxnLst>
                  <a:cxn ang="T8">
                    <a:pos x="T0" y="T1"/>
                  </a:cxn>
                  <a:cxn ang="T9">
                    <a:pos x="T2" y="T3"/>
                  </a:cxn>
                  <a:cxn ang="T10">
                    <a:pos x="T4" y="T5"/>
                  </a:cxn>
                  <a:cxn ang="T11">
                    <a:pos x="T6" y="T7"/>
                  </a:cxn>
                </a:cxnLst>
                <a:rect l="T12" t="T13" r="T14" b="T15"/>
                <a:pathLst>
                  <a:path w="21600" h="21600">
                    <a:moveTo>
                      <a:pt x="4207" y="11053"/>
                    </a:moveTo>
                    <a:cubicBezTo>
                      <a:pt x="4204" y="10969"/>
                      <a:pt x="4203" y="10884"/>
                      <a:pt x="4203" y="10800"/>
                    </a:cubicBezTo>
                    <a:cubicBezTo>
                      <a:pt x="4203" y="7156"/>
                      <a:pt x="7156" y="4203"/>
                      <a:pt x="10800" y="4203"/>
                    </a:cubicBezTo>
                    <a:cubicBezTo>
                      <a:pt x="14443" y="4203"/>
                      <a:pt x="17397" y="7156"/>
                      <a:pt x="17397" y="10800"/>
                    </a:cubicBezTo>
                    <a:cubicBezTo>
                      <a:pt x="17397" y="10884"/>
                      <a:pt x="17395" y="10969"/>
                      <a:pt x="17392" y="11053"/>
                    </a:cubicBezTo>
                    <a:lnTo>
                      <a:pt x="21591" y="11215"/>
                    </a:lnTo>
                    <a:cubicBezTo>
                      <a:pt x="21597" y="11077"/>
                      <a:pt x="21600" y="10938"/>
                      <a:pt x="21600" y="10800"/>
                    </a:cubicBezTo>
                    <a:cubicBezTo>
                      <a:pt x="21600" y="4835"/>
                      <a:pt x="16764" y="0"/>
                      <a:pt x="10800" y="0"/>
                    </a:cubicBezTo>
                    <a:cubicBezTo>
                      <a:pt x="4835" y="0"/>
                      <a:pt x="0" y="4835"/>
                      <a:pt x="0" y="10800"/>
                    </a:cubicBezTo>
                    <a:cubicBezTo>
                      <a:pt x="-1" y="10938"/>
                      <a:pt x="2" y="11077"/>
                      <a:pt x="8" y="11215"/>
                    </a:cubicBezTo>
                    <a:lnTo>
                      <a:pt x="4207" y="11053"/>
                    </a:lnTo>
                    <a:close/>
                  </a:path>
                </a:pathLst>
              </a:custGeom>
              <a:solidFill>
                <a:srgbClr val="00CCFF"/>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88" name="AutoShape 53"/>
              <p:cNvSpPr>
                <a:spLocks noChangeArrowheads="1"/>
              </p:cNvSpPr>
              <p:nvPr/>
            </p:nvSpPr>
            <p:spPr bwMode="auto">
              <a:xfrm rot="-3129354">
                <a:off x="2640" y="1744"/>
                <a:ext cx="129" cy="12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167 w 21600"/>
                  <a:gd name="T13" fmla="*/ 0 h 21600"/>
                  <a:gd name="T14" fmla="*/ 21433 w 21600"/>
                  <a:gd name="T15" fmla="*/ 12060 h 21600"/>
                </a:gdLst>
                <a:ahLst/>
                <a:cxnLst>
                  <a:cxn ang="T8">
                    <a:pos x="T0" y="T1"/>
                  </a:cxn>
                  <a:cxn ang="T9">
                    <a:pos x="T2" y="T3"/>
                  </a:cxn>
                  <a:cxn ang="T10">
                    <a:pos x="T4" y="T5"/>
                  </a:cxn>
                  <a:cxn ang="T11">
                    <a:pos x="T6" y="T7"/>
                  </a:cxn>
                </a:cxnLst>
                <a:rect l="T12" t="T13" r="T14" b="T15"/>
                <a:pathLst>
                  <a:path w="21600" h="21600">
                    <a:moveTo>
                      <a:pt x="1806" y="9479"/>
                    </a:moveTo>
                    <a:cubicBezTo>
                      <a:pt x="2461" y="5016"/>
                      <a:pt x="6289" y="1709"/>
                      <a:pt x="10800" y="1710"/>
                    </a:cubicBezTo>
                    <a:cubicBezTo>
                      <a:pt x="15310" y="1710"/>
                      <a:pt x="19138" y="5016"/>
                      <a:pt x="19793" y="9479"/>
                    </a:cubicBezTo>
                    <a:lnTo>
                      <a:pt x="21485" y="9230"/>
                    </a:lnTo>
                    <a:cubicBezTo>
                      <a:pt x="20706" y="3928"/>
                      <a:pt x="16158" y="-1"/>
                      <a:pt x="10799" y="0"/>
                    </a:cubicBezTo>
                    <a:cubicBezTo>
                      <a:pt x="5441" y="0"/>
                      <a:pt x="893" y="3928"/>
                      <a:pt x="114" y="9230"/>
                    </a:cubicBezTo>
                    <a:lnTo>
                      <a:pt x="1806" y="9479"/>
                    </a:lnTo>
                    <a:close/>
                  </a:path>
                </a:pathLst>
              </a:custGeom>
              <a:solidFill>
                <a:srgbClr val="00CCFF"/>
              </a:solidFill>
              <a:ln w="9525">
                <a:solidFill>
                  <a:schemeClr val="tx1"/>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grpSp>
            <p:nvGrpSpPr>
              <p:cNvPr id="18489" name="Group 54"/>
              <p:cNvGrpSpPr>
                <a:grpSpLocks/>
              </p:cNvGrpSpPr>
              <p:nvPr/>
            </p:nvGrpSpPr>
            <p:grpSpPr bwMode="auto">
              <a:xfrm>
                <a:off x="2710" y="1747"/>
                <a:ext cx="480" cy="349"/>
                <a:chOff x="2684" y="1889"/>
                <a:chExt cx="428" cy="311"/>
              </a:xfrm>
            </p:grpSpPr>
            <p:sp>
              <p:nvSpPr>
                <p:cNvPr id="18492" name="AutoShape 55"/>
                <p:cNvSpPr>
                  <a:spLocks noChangeArrowheads="1"/>
                </p:cNvSpPr>
                <p:nvPr/>
              </p:nvSpPr>
              <p:spPr bwMode="auto">
                <a:xfrm rot="6984155">
                  <a:off x="2656" y="1917"/>
                  <a:ext cx="164" cy="107"/>
                </a:xfrm>
                <a:prstGeom prst="can">
                  <a:avLst>
                    <a:gd name="adj" fmla="val 37454"/>
                  </a:avLst>
                </a:prstGeom>
                <a:gradFill rotWithShape="0">
                  <a:gsLst>
                    <a:gs pos="0">
                      <a:srgbClr val="333333"/>
                    </a:gs>
                    <a:gs pos="100000">
                      <a:schemeClr val="bg1"/>
                    </a:gs>
                  </a:gsLst>
                  <a:lin ang="540000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93" name="AutoShape 56"/>
                <p:cNvSpPr>
                  <a:spLocks noChangeArrowheads="1"/>
                </p:cNvSpPr>
                <p:nvPr/>
              </p:nvSpPr>
              <p:spPr bwMode="auto">
                <a:xfrm rot="6984155">
                  <a:off x="2751" y="1886"/>
                  <a:ext cx="191" cy="271"/>
                </a:xfrm>
                <a:prstGeom prst="can">
                  <a:avLst>
                    <a:gd name="adj" fmla="val 59204"/>
                  </a:avLst>
                </a:prstGeom>
                <a:gradFill rotWithShape="0">
                  <a:gsLst>
                    <a:gs pos="0">
                      <a:schemeClr val="bg1"/>
                    </a:gs>
                    <a:gs pos="100000">
                      <a:srgbClr val="D6D7FC"/>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94" name="Freeform 57"/>
                <p:cNvSpPr>
                  <a:spLocks/>
                </p:cNvSpPr>
                <p:nvPr/>
              </p:nvSpPr>
              <p:spPr bwMode="auto">
                <a:xfrm>
                  <a:off x="2916" y="2060"/>
                  <a:ext cx="196" cy="140"/>
                </a:xfrm>
                <a:custGeom>
                  <a:avLst/>
                  <a:gdLst>
                    <a:gd name="T0" fmla="*/ 0 w 184"/>
                    <a:gd name="T1" fmla="*/ 0 h 128"/>
                    <a:gd name="T2" fmla="*/ 86 w 184"/>
                    <a:gd name="T3" fmla="*/ 28 h 128"/>
                    <a:gd name="T4" fmla="*/ 141 w 184"/>
                    <a:gd name="T5" fmla="*/ 72 h 128"/>
                    <a:gd name="T6" fmla="*/ 209 w 184"/>
                    <a:gd name="T7" fmla="*/ 153 h 128"/>
                    <a:gd name="T8" fmla="*/ 0 60000 65536"/>
                    <a:gd name="T9" fmla="*/ 0 60000 65536"/>
                    <a:gd name="T10" fmla="*/ 0 60000 65536"/>
                    <a:gd name="T11" fmla="*/ 0 60000 65536"/>
                    <a:gd name="T12" fmla="*/ 0 w 184"/>
                    <a:gd name="T13" fmla="*/ 0 h 128"/>
                    <a:gd name="T14" fmla="*/ 184 w 184"/>
                    <a:gd name="T15" fmla="*/ 128 h 128"/>
                  </a:gdLst>
                  <a:ahLst/>
                  <a:cxnLst>
                    <a:cxn ang="T8">
                      <a:pos x="T0" y="T1"/>
                    </a:cxn>
                    <a:cxn ang="T9">
                      <a:pos x="T2" y="T3"/>
                    </a:cxn>
                    <a:cxn ang="T10">
                      <a:pos x="T4" y="T5"/>
                    </a:cxn>
                    <a:cxn ang="T11">
                      <a:pos x="T6" y="T7"/>
                    </a:cxn>
                  </a:cxnLst>
                  <a:rect l="T12" t="T13" r="T14" b="T15"/>
                  <a:pathLst>
                    <a:path w="184" h="128">
                      <a:moveTo>
                        <a:pt x="0" y="0"/>
                      </a:moveTo>
                      <a:lnTo>
                        <a:pt x="76" y="24"/>
                      </a:lnTo>
                      <a:lnTo>
                        <a:pt x="124" y="60"/>
                      </a:lnTo>
                      <a:lnTo>
                        <a:pt x="184" y="128"/>
                      </a:lnTo>
                    </a:path>
                  </a:pathLst>
                </a:cu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sp>
            <p:nvSpPr>
              <p:cNvPr id="18490" name="Line 58"/>
              <p:cNvSpPr>
                <a:spLocks noChangeShapeType="1"/>
              </p:cNvSpPr>
              <p:nvPr/>
            </p:nvSpPr>
            <p:spPr bwMode="auto">
              <a:xfrm flipH="1" flipV="1">
                <a:off x="1583" y="1436"/>
                <a:ext cx="130" cy="8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18491" name="Text Box 59"/>
              <p:cNvSpPr txBox="1">
                <a:spLocks noChangeArrowheads="1"/>
              </p:cNvSpPr>
              <p:nvPr/>
            </p:nvSpPr>
            <p:spPr bwMode="auto">
              <a:xfrm>
                <a:off x="1224" y="1319"/>
                <a:ext cx="503"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0000"/>
                    </a:solidFill>
                    <a:latin typeface="Times New Roman" pitchFamily="18" charset="0"/>
                  </a:rPr>
                  <a:t>Heat Sealing</a:t>
                </a:r>
              </a:p>
            </p:txBody>
          </p:sp>
        </p:grpSp>
        <p:grpSp>
          <p:nvGrpSpPr>
            <p:cNvPr id="18450" name="Group 60"/>
            <p:cNvGrpSpPr>
              <a:grpSpLocks/>
            </p:cNvGrpSpPr>
            <p:nvPr/>
          </p:nvGrpSpPr>
          <p:grpSpPr bwMode="auto">
            <a:xfrm>
              <a:off x="3140" y="1980"/>
              <a:ext cx="2268" cy="990"/>
              <a:chOff x="3140" y="1980"/>
              <a:chExt cx="2268" cy="990"/>
            </a:xfrm>
          </p:grpSpPr>
          <p:grpSp>
            <p:nvGrpSpPr>
              <p:cNvPr id="18451" name="Group 61"/>
              <p:cNvGrpSpPr>
                <a:grpSpLocks/>
              </p:cNvGrpSpPr>
              <p:nvPr/>
            </p:nvGrpSpPr>
            <p:grpSpPr bwMode="auto">
              <a:xfrm>
                <a:off x="3628" y="1980"/>
                <a:ext cx="108" cy="856"/>
                <a:chOff x="3628" y="1980"/>
                <a:chExt cx="108" cy="856"/>
              </a:xfrm>
            </p:grpSpPr>
            <p:sp>
              <p:nvSpPr>
                <p:cNvPr id="18474" name="Oval 62"/>
                <p:cNvSpPr>
                  <a:spLocks noChangeArrowheads="1"/>
                </p:cNvSpPr>
                <p:nvPr/>
              </p:nvSpPr>
              <p:spPr bwMode="auto">
                <a:xfrm>
                  <a:off x="3628" y="2061"/>
                  <a:ext cx="105" cy="283"/>
                </a:xfrm>
                <a:prstGeom prst="ellipse">
                  <a:avLst/>
                </a:prstGeom>
                <a:gradFill rotWithShape="0">
                  <a:gsLst>
                    <a:gs pos="0">
                      <a:schemeClr val="bg1"/>
                    </a:gs>
                    <a:gs pos="100000">
                      <a:srgbClr val="666699"/>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75" name="Oval 63"/>
                <p:cNvSpPr>
                  <a:spLocks noChangeArrowheads="1"/>
                </p:cNvSpPr>
                <p:nvPr/>
              </p:nvSpPr>
              <p:spPr bwMode="auto">
                <a:xfrm>
                  <a:off x="3632" y="2472"/>
                  <a:ext cx="104" cy="283"/>
                </a:xfrm>
                <a:prstGeom prst="ellipse">
                  <a:avLst/>
                </a:prstGeom>
                <a:gradFill rotWithShape="0">
                  <a:gsLst>
                    <a:gs pos="0">
                      <a:schemeClr val="bg1"/>
                    </a:gs>
                    <a:gs pos="100000">
                      <a:srgbClr val="666699"/>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76" name="Line 64"/>
                <p:cNvSpPr>
                  <a:spLocks noChangeShapeType="1"/>
                </p:cNvSpPr>
                <p:nvPr/>
              </p:nvSpPr>
              <p:spPr bwMode="auto">
                <a:xfrm>
                  <a:off x="3679" y="1980"/>
                  <a:ext cx="0" cy="85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18452" name="Group 65"/>
              <p:cNvGrpSpPr>
                <a:grpSpLocks/>
              </p:cNvGrpSpPr>
              <p:nvPr/>
            </p:nvGrpSpPr>
            <p:grpSpPr bwMode="auto">
              <a:xfrm>
                <a:off x="3140" y="2117"/>
                <a:ext cx="374" cy="145"/>
                <a:chOff x="3051" y="2199"/>
                <a:chExt cx="333" cy="129"/>
              </a:xfrm>
            </p:grpSpPr>
            <p:sp>
              <p:nvSpPr>
                <p:cNvPr id="18471" name="AutoShape 66" descr="Granite"/>
                <p:cNvSpPr>
                  <a:spLocks noChangeArrowheads="1"/>
                </p:cNvSpPr>
                <p:nvPr/>
              </p:nvSpPr>
              <p:spPr bwMode="auto">
                <a:xfrm>
                  <a:off x="3165" y="2199"/>
                  <a:ext cx="219" cy="129"/>
                </a:xfrm>
                <a:prstGeom prst="roundRect">
                  <a:avLst>
                    <a:gd name="adj" fmla="val 16667"/>
                  </a:avLst>
                </a:prstGeom>
                <a:blipFill dpi="0" rotWithShape="0">
                  <a:blip r:embed="rId2"/>
                  <a:srcRect/>
                  <a:tile tx="0" ty="0" sx="100000" sy="100000" flip="none" algn="tl"/>
                </a:blip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72" name="AutoShape 67"/>
                <p:cNvSpPr>
                  <a:spLocks noChangeArrowheads="1"/>
                </p:cNvSpPr>
                <p:nvPr/>
              </p:nvSpPr>
              <p:spPr bwMode="auto">
                <a:xfrm>
                  <a:off x="3282" y="2199"/>
                  <a:ext cx="102" cy="129"/>
                </a:xfrm>
                <a:prstGeom prst="roundRect">
                  <a:avLst>
                    <a:gd name="adj" fmla="val 16667"/>
                  </a:avLst>
                </a:prstGeom>
                <a:solidFill>
                  <a:schemeClr val="tx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73" name="Freeform 68"/>
                <p:cNvSpPr>
                  <a:spLocks/>
                </p:cNvSpPr>
                <p:nvPr/>
              </p:nvSpPr>
              <p:spPr bwMode="auto">
                <a:xfrm>
                  <a:off x="3051" y="2250"/>
                  <a:ext cx="117" cy="12"/>
                </a:xfrm>
                <a:custGeom>
                  <a:avLst/>
                  <a:gdLst>
                    <a:gd name="T0" fmla="*/ 117 w 117"/>
                    <a:gd name="T1" fmla="*/ 12 h 12"/>
                    <a:gd name="T2" fmla="*/ 0 w 117"/>
                    <a:gd name="T3" fmla="*/ 6 h 12"/>
                    <a:gd name="T4" fmla="*/ 0 60000 65536"/>
                    <a:gd name="T5" fmla="*/ 0 60000 65536"/>
                    <a:gd name="T6" fmla="*/ 0 w 117"/>
                    <a:gd name="T7" fmla="*/ 0 h 12"/>
                    <a:gd name="T8" fmla="*/ 117 w 117"/>
                    <a:gd name="T9" fmla="*/ 12 h 12"/>
                  </a:gdLst>
                  <a:ahLst/>
                  <a:cxnLst>
                    <a:cxn ang="T4">
                      <a:pos x="T0" y="T1"/>
                    </a:cxn>
                    <a:cxn ang="T5">
                      <a:pos x="T2" y="T3"/>
                    </a:cxn>
                  </a:cxnLst>
                  <a:rect l="T6" t="T7" r="T8" b="T9"/>
                  <a:pathLst>
                    <a:path w="117" h="12">
                      <a:moveTo>
                        <a:pt x="117" y="12"/>
                      </a:moveTo>
                      <a:cubicBezTo>
                        <a:pt x="57" y="0"/>
                        <a:pt x="105" y="6"/>
                        <a:pt x="0" y="6"/>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18453" name="Group 69"/>
              <p:cNvGrpSpPr>
                <a:grpSpLocks/>
              </p:cNvGrpSpPr>
              <p:nvPr/>
            </p:nvGrpSpPr>
            <p:grpSpPr bwMode="auto">
              <a:xfrm flipH="1">
                <a:off x="3831" y="2117"/>
                <a:ext cx="374" cy="145"/>
                <a:chOff x="3051" y="2199"/>
                <a:chExt cx="333" cy="129"/>
              </a:xfrm>
            </p:grpSpPr>
            <p:sp>
              <p:nvSpPr>
                <p:cNvPr id="18468" name="AutoShape 70" descr="Granite"/>
                <p:cNvSpPr>
                  <a:spLocks noChangeArrowheads="1"/>
                </p:cNvSpPr>
                <p:nvPr/>
              </p:nvSpPr>
              <p:spPr bwMode="auto">
                <a:xfrm>
                  <a:off x="3165" y="2199"/>
                  <a:ext cx="219" cy="129"/>
                </a:xfrm>
                <a:prstGeom prst="roundRect">
                  <a:avLst>
                    <a:gd name="adj" fmla="val 16667"/>
                  </a:avLst>
                </a:prstGeom>
                <a:blipFill dpi="0" rotWithShape="0">
                  <a:blip r:embed="rId2"/>
                  <a:srcRect/>
                  <a:tile tx="0" ty="0" sx="100000" sy="100000" flip="none" algn="tl"/>
                </a:blip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9" name="AutoShape 71"/>
                <p:cNvSpPr>
                  <a:spLocks noChangeArrowheads="1"/>
                </p:cNvSpPr>
                <p:nvPr/>
              </p:nvSpPr>
              <p:spPr bwMode="auto">
                <a:xfrm>
                  <a:off x="3282" y="2199"/>
                  <a:ext cx="102" cy="129"/>
                </a:xfrm>
                <a:prstGeom prst="roundRect">
                  <a:avLst>
                    <a:gd name="adj" fmla="val 16667"/>
                  </a:avLst>
                </a:prstGeom>
                <a:solidFill>
                  <a:schemeClr val="tx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70" name="Freeform 72"/>
                <p:cNvSpPr>
                  <a:spLocks/>
                </p:cNvSpPr>
                <p:nvPr/>
              </p:nvSpPr>
              <p:spPr bwMode="auto">
                <a:xfrm>
                  <a:off x="3051" y="2250"/>
                  <a:ext cx="117" cy="12"/>
                </a:xfrm>
                <a:custGeom>
                  <a:avLst/>
                  <a:gdLst>
                    <a:gd name="T0" fmla="*/ 117 w 117"/>
                    <a:gd name="T1" fmla="*/ 12 h 12"/>
                    <a:gd name="T2" fmla="*/ 0 w 117"/>
                    <a:gd name="T3" fmla="*/ 6 h 12"/>
                    <a:gd name="T4" fmla="*/ 0 60000 65536"/>
                    <a:gd name="T5" fmla="*/ 0 60000 65536"/>
                    <a:gd name="T6" fmla="*/ 0 w 117"/>
                    <a:gd name="T7" fmla="*/ 0 h 12"/>
                    <a:gd name="T8" fmla="*/ 117 w 117"/>
                    <a:gd name="T9" fmla="*/ 12 h 12"/>
                  </a:gdLst>
                  <a:ahLst/>
                  <a:cxnLst>
                    <a:cxn ang="T4">
                      <a:pos x="T0" y="T1"/>
                    </a:cxn>
                    <a:cxn ang="T5">
                      <a:pos x="T2" y="T3"/>
                    </a:cxn>
                  </a:cxnLst>
                  <a:rect l="T6" t="T7" r="T8" b="T9"/>
                  <a:pathLst>
                    <a:path w="117" h="12">
                      <a:moveTo>
                        <a:pt x="117" y="12"/>
                      </a:moveTo>
                      <a:cubicBezTo>
                        <a:pt x="57" y="0"/>
                        <a:pt x="105" y="6"/>
                        <a:pt x="0" y="6"/>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sp>
            <p:nvSpPr>
              <p:cNvPr id="18454" name="Text Box 73"/>
              <p:cNvSpPr txBox="1">
                <a:spLocks noChangeArrowheads="1"/>
              </p:cNvSpPr>
              <p:nvPr/>
            </p:nvSpPr>
            <p:spPr bwMode="auto">
              <a:xfrm>
                <a:off x="3612" y="2895"/>
                <a:ext cx="15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0000"/>
                    </a:solidFill>
                    <a:latin typeface="Times New Roman" pitchFamily="18" charset="0"/>
                  </a:rPr>
                  <a:t>OK</a:t>
                </a:r>
              </a:p>
            </p:txBody>
          </p:sp>
          <p:sp>
            <p:nvSpPr>
              <p:cNvPr id="18455" name="Text Box 74"/>
              <p:cNvSpPr txBox="1">
                <a:spLocks noChangeArrowheads="1"/>
              </p:cNvSpPr>
              <p:nvPr/>
            </p:nvSpPr>
            <p:spPr bwMode="auto">
              <a:xfrm>
                <a:off x="4802" y="2900"/>
                <a:ext cx="15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0000"/>
                    </a:solidFill>
                    <a:latin typeface="Times New Roman" pitchFamily="18" charset="0"/>
                  </a:rPr>
                  <a:t>NG</a:t>
                </a:r>
              </a:p>
            </p:txBody>
          </p:sp>
          <p:grpSp>
            <p:nvGrpSpPr>
              <p:cNvPr id="18456" name="Group 75"/>
              <p:cNvGrpSpPr>
                <a:grpSpLocks/>
              </p:cNvGrpSpPr>
              <p:nvPr/>
            </p:nvGrpSpPr>
            <p:grpSpPr bwMode="auto">
              <a:xfrm>
                <a:off x="4343" y="2117"/>
                <a:ext cx="374" cy="145"/>
                <a:chOff x="3051" y="2199"/>
                <a:chExt cx="333" cy="129"/>
              </a:xfrm>
            </p:grpSpPr>
            <p:sp>
              <p:nvSpPr>
                <p:cNvPr id="18465" name="AutoShape 76" descr="Granite"/>
                <p:cNvSpPr>
                  <a:spLocks noChangeArrowheads="1"/>
                </p:cNvSpPr>
                <p:nvPr/>
              </p:nvSpPr>
              <p:spPr bwMode="auto">
                <a:xfrm>
                  <a:off x="3165" y="2199"/>
                  <a:ext cx="219" cy="129"/>
                </a:xfrm>
                <a:prstGeom prst="roundRect">
                  <a:avLst>
                    <a:gd name="adj" fmla="val 16667"/>
                  </a:avLst>
                </a:prstGeom>
                <a:blipFill dpi="0" rotWithShape="0">
                  <a:blip r:embed="rId2"/>
                  <a:srcRect/>
                  <a:tile tx="0" ty="0" sx="100000" sy="100000" flip="none" algn="tl"/>
                </a:blip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6" name="AutoShape 77"/>
                <p:cNvSpPr>
                  <a:spLocks noChangeArrowheads="1"/>
                </p:cNvSpPr>
                <p:nvPr/>
              </p:nvSpPr>
              <p:spPr bwMode="auto">
                <a:xfrm>
                  <a:off x="3282" y="2199"/>
                  <a:ext cx="102" cy="129"/>
                </a:xfrm>
                <a:prstGeom prst="roundRect">
                  <a:avLst>
                    <a:gd name="adj" fmla="val 16667"/>
                  </a:avLst>
                </a:prstGeom>
                <a:solidFill>
                  <a:schemeClr val="tx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7" name="Freeform 78"/>
                <p:cNvSpPr>
                  <a:spLocks/>
                </p:cNvSpPr>
                <p:nvPr/>
              </p:nvSpPr>
              <p:spPr bwMode="auto">
                <a:xfrm>
                  <a:off x="3051" y="2250"/>
                  <a:ext cx="117" cy="12"/>
                </a:xfrm>
                <a:custGeom>
                  <a:avLst/>
                  <a:gdLst>
                    <a:gd name="T0" fmla="*/ 117 w 117"/>
                    <a:gd name="T1" fmla="*/ 12 h 12"/>
                    <a:gd name="T2" fmla="*/ 0 w 117"/>
                    <a:gd name="T3" fmla="*/ 6 h 12"/>
                    <a:gd name="T4" fmla="*/ 0 60000 65536"/>
                    <a:gd name="T5" fmla="*/ 0 60000 65536"/>
                    <a:gd name="T6" fmla="*/ 0 w 117"/>
                    <a:gd name="T7" fmla="*/ 0 h 12"/>
                    <a:gd name="T8" fmla="*/ 117 w 117"/>
                    <a:gd name="T9" fmla="*/ 12 h 12"/>
                  </a:gdLst>
                  <a:ahLst/>
                  <a:cxnLst>
                    <a:cxn ang="T4">
                      <a:pos x="T0" y="T1"/>
                    </a:cxn>
                    <a:cxn ang="T5">
                      <a:pos x="T2" y="T3"/>
                    </a:cxn>
                  </a:cxnLst>
                  <a:rect l="T6" t="T7" r="T8" b="T9"/>
                  <a:pathLst>
                    <a:path w="117" h="12">
                      <a:moveTo>
                        <a:pt x="117" y="12"/>
                      </a:moveTo>
                      <a:cubicBezTo>
                        <a:pt x="57" y="0"/>
                        <a:pt x="105" y="6"/>
                        <a:pt x="0" y="6"/>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18457" name="Group 79"/>
              <p:cNvGrpSpPr>
                <a:grpSpLocks/>
              </p:cNvGrpSpPr>
              <p:nvPr/>
            </p:nvGrpSpPr>
            <p:grpSpPr bwMode="auto">
              <a:xfrm flipH="1">
                <a:off x="5034" y="2117"/>
                <a:ext cx="374" cy="145"/>
                <a:chOff x="3051" y="2199"/>
                <a:chExt cx="333" cy="129"/>
              </a:xfrm>
            </p:grpSpPr>
            <p:sp>
              <p:nvSpPr>
                <p:cNvPr id="18462" name="AutoShape 80" descr="Granite"/>
                <p:cNvSpPr>
                  <a:spLocks noChangeArrowheads="1"/>
                </p:cNvSpPr>
                <p:nvPr/>
              </p:nvSpPr>
              <p:spPr bwMode="auto">
                <a:xfrm>
                  <a:off x="3165" y="2199"/>
                  <a:ext cx="219" cy="129"/>
                </a:xfrm>
                <a:prstGeom prst="roundRect">
                  <a:avLst>
                    <a:gd name="adj" fmla="val 16667"/>
                  </a:avLst>
                </a:prstGeom>
                <a:blipFill dpi="0" rotWithShape="0">
                  <a:blip r:embed="rId2"/>
                  <a:srcRect/>
                  <a:tile tx="0" ty="0" sx="100000" sy="100000" flip="none" algn="tl"/>
                </a:blip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3" name="AutoShape 81"/>
                <p:cNvSpPr>
                  <a:spLocks noChangeArrowheads="1"/>
                </p:cNvSpPr>
                <p:nvPr/>
              </p:nvSpPr>
              <p:spPr bwMode="auto">
                <a:xfrm>
                  <a:off x="3282" y="2199"/>
                  <a:ext cx="102" cy="129"/>
                </a:xfrm>
                <a:prstGeom prst="roundRect">
                  <a:avLst>
                    <a:gd name="adj" fmla="val 16667"/>
                  </a:avLst>
                </a:prstGeom>
                <a:solidFill>
                  <a:schemeClr val="tx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4" name="Freeform 82"/>
                <p:cNvSpPr>
                  <a:spLocks/>
                </p:cNvSpPr>
                <p:nvPr/>
              </p:nvSpPr>
              <p:spPr bwMode="auto">
                <a:xfrm>
                  <a:off x="3051" y="2250"/>
                  <a:ext cx="117" cy="12"/>
                </a:xfrm>
                <a:custGeom>
                  <a:avLst/>
                  <a:gdLst>
                    <a:gd name="T0" fmla="*/ 117 w 117"/>
                    <a:gd name="T1" fmla="*/ 12 h 12"/>
                    <a:gd name="T2" fmla="*/ 0 w 117"/>
                    <a:gd name="T3" fmla="*/ 6 h 12"/>
                    <a:gd name="T4" fmla="*/ 0 60000 65536"/>
                    <a:gd name="T5" fmla="*/ 0 60000 65536"/>
                    <a:gd name="T6" fmla="*/ 0 w 117"/>
                    <a:gd name="T7" fmla="*/ 0 h 12"/>
                    <a:gd name="T8" fmla="*/ 117 w 117"/>
                    <a:gd name="T9" fmla="*/ 12 h 12"/>
                  </a:gdLst>
                  <a:ahLst/>
                  <a:cxnLst>
                    <a:cxn ang="T4">
                      <a:pos x="T0" y="T1"/>
                    </a:cxn>
                    <a:cxn ang="T5">
                      <a:pos x="T2" y="T3"/>
                    </a:cxn>
                  </a:cxnLst>
                  <a:rect l="T6" t="T7" r="T8" b="T9"/>
                  <a:pathLst>
                    <a:path w="117" h="12">
                      <a:moveTo>
                        <a:pt x="117" y="12"/>
                      </a:moveTo>
                      <a:cubicBezTo>
                        <a:pt x="57" y="0"/>
                        <a:pt x="105" y="6"/>
                        <a:pt x="0" y="6"/>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18458" name="Group 83"/>
              <p:cNvGrpSpPr>
                <a:grpSpLocks/>
              </p:cNvGrpSpPr>
              <p:nvPr/>
            </p:nvGrpSpPr>
            <p:grpSpPr bwMode="auto">
              <a:xfrm>
                <a:off x="4879" y="1989"/>
                <a:ext cx="29" cy="856"/>
                <a:chOff x="4879" y="1989"/>
                <a:chExt cx="29" cy="856"/>
              </a:xfrm>
            </p:grpSpPr>
            <p:sp>
              <p:nvSpPr>
                <p:cNvPr id="18459" name="Arc 84"/>
                <p:cNvSpPr>
                  <a:spLocks/>
                </p:cNvSpPr>
                <p:nvPr/>
              </p:nvSpPr>
              <p:spPr bwMode="auto">
                <a:xfrm>
                  <a:off x="4881" y="2061"/>
                  <a:ext cx="27" cy="267"/>
                </a:xfrm>
                <a:custGeom>
                  <a:avLst/>
                  <a:gdLst>
                    <a:gd name="T0" fmla="*/ 0 w 21600"/>
                    <a:gd name="T1" fmla="*/ 0 h 43170"/>
                    <a:gd name="T2" fmla="*/ 0 w 21600"/>
                    <a:gd name="T3" fmla="*/ 0 h 43170"/>
                    <a:gd name="T4" fmla="*/ 0 w 21600"/>
                    <a:gd name="T5" fmla="*/ 0 h 43170"/>
                    <a:gd name="T6" fmla="*/ 0 60000 65536"/>
                    <a:gd name="T7" fmla="*/ 0 60000 65536"/>
                    <a:gd name="T8" fmla="*/ 0 60000 65536"/>
                    <a:gd name="T9" fmla="*/ 0 w 21600"/>
                    <a:gd name="T10" fmla="*/ 0 h 43170"/>
                    <a:gd name="T11" fmla="*/ 21600 w 21600"/>
                    <a:gd name="T12" fmla="*/ 43170 h 43170"/>
                  </a:gdLst>
                  <a:ahLst/>
                  <a:cxnLst>
                    <a:cxn ang="T6">
                      <a:pos x="T0" y="T1"/>
                    </a:cxn>
                    <a:cxn ang="T7">
                      <a:pos x="T2" y="T3"/>
                    </a:cxn>
                    <a:cxn ang="T8">
                      <a:pos x="T4" y="T5"/>
                    </a:cxn>
                  </a:cxnLst>
                  <a:rect l="T9" t="T10" r="T11" b="T12"/>
                  <a:pathLst>
                    <a:path w="21600" h="43170" fill="none" extrusionOk="0">
                      <a:moveTo>
                        <a:pt x="-1" y="0"/>
                      </a:moveTo>
                      <a:cubicBezTo>
                        <a:pt x="11929" y="0"/>
                        <a:pt x="21600" y="9670"/>
                        <a:pt x="21600" y="21600"/>
                      </a:cubicBezTo>
                      <a:cubicBezTo>
                        <a:pt x="21600" y="33089"/>
                        <a:pt x="12605" y="42568"/>
                        <a:pt x="1132" y="43170"/>
                      </a:cubicBezTo>
                    </a:path>
                    <a:path w="21600" h="43170" stroke="0" extrusionOk="0">
                      <a:moveTo>
                        <a:pt x="-1" y="0"/>
                      </a:moveTo>
                      <a:cubicBezTo>
                        <a:pt x="11929" y="0"/>
                        <a:pt x="21600" y="9670"/>
                        <a:pt x="21600" y="21600"/>
                      </a:cubicBezTo>
                      <a:cubicBezTo>
                        <a:pt x="21600" y="33089"/>
                        <a:pt x="12605" y="42568"/>
                        <a:pt x="1132" y="43170"/>
                      </a:cubicBezTo>
                      <a:lnTo>
                        <a:pt x="0" y="21600"/>
                      </a:lnTo>
                      <a:lnTo>
                        <a:pt x="-1" y="0"/>
                      </a:lnTo>
                      <a:close/>
                    </a:path>
                  </a:pathLst>
                </a:custGeom>
                <a:gradFill rotWithShape="0">
                  <a:gsLst>
                    <a:gs pos="0">
                      <a:schemeClr val="bg1"/>
                    </a:gs>
                    <a:gs pos="100000">
                      <a:srgbClr val="666699"/>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0" name="Arc 85"/>
                <p:cNvSpPr>
                  <a:spLocks/>
                </p:cNvSpPr>
                <p:nvPr/>
              </p:nvSpPr>
              <p:spPr bwMode="auto">
                <a:xfrm>
                  <a:off x="4881" y="2472"/>
                  <a:ext cx="27" cy="267"/>
                </a:xfrm>
                <a:custGeom>
                  <a:avLst/>
                  <a:gdLst>
                    <a:gd name="T0" fmla="*/ 0 w 21600"/>
                    <a:gd name="T1" fmla="*/ 0 h 43170"/>
                    <a:gd name="T2" fmla="*/ 0 w 21600"/>
                    <a:gd name="T3" fmla="*/ 0 h 43170"/>
                    <a:gd name="T4" fmla="*/ 0 w 21600"/>
                    <a:gd name="T5" fmla="*/ 0 h 43170"/>
                    <a:gd name="T6" fmla="*/ 0 60000 65536"/>
                    <a:gd name="T7" fmla="*/ 0 60000 65536"/>
                    <a:gd name="T8" fmla="*/ 0 60000 65536"/>
                    <a:gd name="T9" fmla="*/ 0 w 21600"/>
                    <a:gd name="T10" fmla="*/ 0 h 43170"/>
                    <a:gd name="T11" fmla="*/ 21600 w 21600"/>
                    <a:gd name="T12" fmla="*/ 43170 h 43170"/>
                  </a:gdLst>
                  <a:ahLst/>
                  <a:cxnLst>
                    <a:cxn ang="T6">
                      <a:pos x="T0" y="T1"/>
                    </a:cxn>
                    <a:cxn ang="T7">
                      <a:pos x="T2" y="T3"/>
                    </a:cxn>
                    <a:cxn ang="T8">
                      <a:pos x="T4" y="T5"/>
                    </a:cxn>
                  </a:cxnLst>
                  <a:rect l="T9" t="T10" r="T11" b="T12"/>
                  <a:pathLst>
                    <a:path w="21600" h="43170" fill="none" extrusionOk="0">
                      <a:moveTo>
                        <a:pt x="-1" y="0"/>
                      </a:moveTo>
                      <a:cubicBezTo>
                        <a:pt x="11929" y="0"/>
                        <a:pt x="21600" y="9670"/>
                        <a:pt x="21600" y="21600"/>
                      </a:cubicBezTo>
                      <a:cubicBezTo>
                        <a:pt x="21600" y="33089"/>
                        <a:pt x="12605" y="42568"/>
                        <a:pt x="1132" y="43170"/>
                      </a:cubicBezTo>
                    </a:path>
                    <a:path w="21600" h="43170" stroke="0" extrusionOk="0">
                      <a:moveTo>
                        <a:pt x="-1" y="0"/>
                      </a:moveTo>
                      <a:cubicBezTo>
                        <a:pt x="11929" y="0"/>
                        <a:pt x="21600" y="9670"/>
                        <a:pt x="21600" y="21600"/>
                      </a:cubicBezTo>
                      <a:cubicBezTo>
                        <a:pt x="21600" y="33089"/>
                        <a:pt x="12605" y="42568"/>
                        <a:pt x="1132" y="43170"/>
                      </a:cubicBezTo>
                      <a:lnTo>
                        <a:pt x="0" y="21600"/>
                      </a:lnTo>
                      <a:lnTo>
                        <a:pt x="-1" y="0"/>
                      </a:lnTo>
                      <a:close/>
                    </a:path>
                  </a:pathLst>
                </a:custGeom>
                <a:gradFill rotWithShape="0">
                  <a:gsLst>
                    <a:gs pos="0">
                      <a:schemeClr val="bg1"/>
                    </a:gs>
                    <a:gs pos="100000">
                      <a:srgbClr val="666699"/>
                    </a:gs>
                  </a:gsLst>
                  <a:lin ang="0" scaled="1"/>
                </a:gra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18461" name="Line 86"/>
                <p:cNvSpPr>
                  <a:spLocks noChangeShapeType="1"/>
                </p:cNvSpPr>
                <p:nvPr/>
              </p:nvSpPr>
              <p:spPr bwMode="auto">
                <a:xfrm>
                  <a:off x="4879" y="1989"/>
                  <a:ext cx="0" cy="85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grpSp>
    </p:spTree>
    <p:extLst>
      <p:ext uri="{BB962C8B-B14F-4D97-AF65-F5344CB8AC3E}">
        <p14:creationId xmlns:p14="http://schemas.microsoft.com/office/powerpoint/2010/main" val="3437474794"/>
      </p:ext>
    </p:extLst>
  </p:cSld>
  <p:clrMapOvr>
    <a:masterClrMapping/>
  </p:clrMapOvr>
  <p:transition>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9459"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19460"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19461" name="Group 5"/>
          <p:cNvGrpSpPr>
            <a:grpSpLocks/>
          </p:cNvGrpSpPr>
          <p:nvPr/>
        </p:nvGrpSpPr>
        <p:grpSpPr bwMode="auto">
          <a:xfrm>
            <a:off x="38100" y="598488"/>
            <a:ext cx="9048750" cy="1774825"/>
            <a:chOff x="180" y="588"/>
            <a:chExt cx="3960" cy="864"/>
          </a:xfrm>
        </p:grpSpPr>
        <p:sp>
          <p:nvSpPr>
            <p:cNvPr id="19474"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9475"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19462"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9463"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9464"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19465"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19466"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9467"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19468" name="Text Box 14"/>
          <p:cNvSpPr txBox="1">
            <a:spLocks noChangeArrowheads="1"/>
          </p:cNvSpPr>
          <p:nvPr/>
        </p:nvSpPr>
        <p:spPr bwMode="auto">
          <a:xfrm>
            <a:off x="838200" y="190500"/>
            <a:ext cx="75438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KHUÔN KẸP ĐÃ SÁT CHƯA</a:t>
            </a:r>
          </a:p>
        </p:txBody>
      </p:sp>
      <p:sp>
        <p:nvSpPr>
          <p:cNvPr id="19469" name="Text Box 15"/>
          <p:cNvSpPr txBox="1">
            <a:spLocks noChangeArrowheads="1"/>
          </p:cNvSpPr>
          <p:nvPr/>
        </p:nvSpPr>
        <p:spPr bwMode="auto">
          <a:xfrm>
            <a:off x="1600200" y="74295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Phát hiện khuôn kẹp trong môi trường nhiệt độ cao?</a:t>
            </a:r>
          </a:p>
        </p:txBody>
      </p:sp>
      <p:sp>
        <p:nvSpPr>
          <p:cNvPr id="19470" name="Text Box 16"/>
          <p:cNvSpPr txBox="1">
            <a:spLocks noChangeArrowheads="1"/>
          </p:cNvSpPr>
          <p:nvPr/>
        </p:nvSpPr>
        <p:spPr bwMode="auto">
          <a:xfrm>
            <a:off x="1524000" y="1285875"/>
            <a:ext cx="7443788"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Cảm biến tiệm cận loại có bộ khuếch đại rời còn được sử dụng trong các ứng dụng phát hiện vật nhỏ hoặc khi nhiệt độ môi trường cao </a:t>
            </a:r>
          </a:p>
        </p:txBody>
      </p:sp>
      <p:graphicFrame>
        <p:nvGraphicFramePr>
          <p:cNvPr id="19471" name="Object 18"/>
          <p:cNvGraphicFramePr>
            <a:graphicFrameLocks noChangeAspect="1"/>
          </p:cNvGraphicFramePr>
          <p:nvPr>
            <p:extLst>
              <p:ext uri="{D42A27DB-BD31-4B8C-83A1-F6EECF244321}">
                <p14:modId xmlns:p14="http://schemas.microsoft.com/office/powerpoint/2010/main" val="2921974407"/>
              </p:ext>
            </p:extLst>
          </p:nvPr>
        </p:nvGraphicFramePr>
        <p:xfrm>
          <a:off x="3787877" y="2667000"/>
          <a:ext cx="4572000" cy="3590925"/>
        </p:xfrm>
        <a:graphic>
          <a:graphicData uri="http://schemas.openxmlformats.org/presentationml/2006/ole">
            <mc:AlternateContent xmlns:mc="http://schemas.openxmlformats.org/markup-compatibility/2006">
              <mc:Choice xmlns:v="urn:schemas-microsoft-com:vml" Requires="v">
                <p:oleObj spid="_x0000_s7181" name="Bitmap Image" r:id="rId3" imgW="5009524" imgH="3933333" progId="Paint.Picture">
                  <p:embed/>
                </p:oleObj>
              </mc:Choice>
              <mc:Fallback>
                <p:oleObj name="Bitmap Image" r:id="rId3" imgW="5009524" imgH="39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7877" y="2667000"/>
                        <a:ext cx="4572000" cy="359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9472" name="Picture 19" descr="omronE2C-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 y="4933950"/>
            <a:ext cx="1905000" cy="156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3" name="Text Box 20"/>
          <p:cNvSpPr txBox="1">
            <a:spLocks noChangeArrowheads="1"/>
          </p:cNvSpPr>
          <p:nvPr/>
        </p:nvSpPr>
        <p:spPr bwMode="auto">
          <a:xfrm>
            <a:off x="133350" y="4572000"/>
            <a:ext cx="27051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mpd="dbl">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FF33CC"/>
                </a:solidFill>
              </a:rPr>
              <a:t>Loại bộ khuếch đại rời</a:t>
            </a:r>
          </a:p>
        </p:txBody>
      </p:sp>
    </p:spTree>
    <p:extLst>
      <p:ext uri="{BB962C8B-B14F-4D97-AF65-F5344CB8AC3E}">
        <p14:creationId xmlns:p14="http://schemas.microsoft.com/office/powerpoint/2010/main" val="3982512609"/>
      </p:ext>
    </p:extLst>
  </p:cSld>
  <p:clrMapOvr>
    <a:masterClrMapping/>
  </p:clrMapOvr>
  <p:transition>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2q3-2_RGuide_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9450" y="2686050"/>
            <a:ext cx="1905000"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3" descr="omronTL-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3475" y="2419350"/>
            <a:ext cx="218757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omronTL-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00" y="4476750"/>
            <a:ext cx="19812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5"/>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1510" name="Rectangle 6"/>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1511" name="Rectangle 7"/>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1512" name="Group 8"/>
          <p:cNvGrpSpPr>
            <a:grpSpLocks/>
          </p:cNvGrpSpPr>
          <p:nvPr/>
        </p:nvGrpSpPr>
        <p:grpSpPr bwMode="auto">
          <a:xfrm>
            <a:off x="38100" y="598488"/>
            <a:ext cx="9048750" cy="1774825"/>
            <a:chOff x="180" y="588"/>
            <a:chExt cx="3960" cy="864"/>
          </a:xfrm>
        </p:grpSpPr>
        <p:sp>
          <p:nvSpPr>
            <p:cNvPr id="21524" name="Line 9"/>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1525" name="Line 10"/>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1513" name="Line 11"/>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1514"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1515" name="Text Box 14"/>
          <p:cNvSpPr txBox="1">
            <a:spLocks noChangeArrowheads="1"/>
          </p:cNvSpPr>
          <p:nvPr/>
        </p:nvSpPr>
        <p:spPr bwMode="auto">
          <a:xfrm>
            <a:off x="142875" y="1562100"/>
            <a:ext cx="1127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21516" name="Freeform 15"/>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1517" name="Freeform 16"/>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1518" name="Text Box 17"/>
          <p:cNvSpPr txBox="1">
            <a:spLocks noChangeArrowheads="1"/>
          </p:cNvSpPr>
          <p:nvPr/>
        </p:nvSpPr>
        <p:spPr bwMode="auto">
          <a:xfrm>
            <a:off x="209550" y="190500"/>
            <a:ext cx="876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000" b="1" smtClean="0">
                <a:solidFill>
                  <a:srgbClr val="FF3300"/>
                </a:solidFill>
              </a:rPr>
              <a:t>PHÁT HIỆN VẬT KIM LOẠI NHƯNG SỬ DỤNG SENSOR HÌNH CHỮ NHẬT</a:t>
            </a:r>
          </a:p>
        </p:txBody>
      </p:sp>
      <p:sp>
        <p:nvSpPr>
          <p:cNvPr id="21519" name="Text Box 18"/>
          <p:cNvSpPr txBox="1">
            <a:spLocks noChangeArrowheads="1"/>
          </p:cNvSpPr>
          <p:nvPr/>
        </p:nvSpPr>
        <p:spPr bwMode="auto">
          <a:xfrm>
            <a:off x="1485900" y="723900"/>
            <a:ext cx="7543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sensor hình chữ nhật  thay thế sensor loại hình trụ</a:t>
            </a:r>
          </a:p>
        </p:txBody>
      </p:sp>
      <p:sp>
        <p:nvSpPr>
          <p:cNvPr id="21520" name="Text Box 19"/>
          <p:cNvSpPr txBox="1">
            <a:spLocks noChangeArrowheads="1"/>
          </p:cNvSpPr>
          <p:nvPr/>
        </p:nvSpPr>
        <p:spPr bwMode="auto">
          <a:xfrm>
            <a:off x="1466850" y="1457325"/>
            <a:ext cx="7467600"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 có rất nhiều loại sensor dạng hình chữ nhật, giá thành thấp, ứng dụng giống loại hình trụ tròn</a:t>
            </a:r>
          </a:p>
        </p:txBody>
      </p:sp>
      <p:pic>
        <p:nvPicPr>
          <p:cNvPr id="21521" name="Picture 21" descr="omronTL-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0" y="268605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22" descr="omronTL-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0800" y="4419600"/>
            <a:ext cx="20574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3" name="Picture 23" descr="omronTL-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10400" y="4781550"/>
            <a:ext cx="1905000"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5267661"/>
      </p:ext>
    </p:extLst>
  </p:cSld>
  <p:clrMapOvr>
    <a:masterClrMapping/>
  </p:clrMapOvr>
  <p:transition>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2531"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2532"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2533" name="Group 5"/>
          <p:cNvGrpSpPr>
            <a:grpSpLocks/>
          </p:cNvGrpSpPr>
          <p:nvPr/>
        </p:nvGrpSpPr>
        <p:grpSpPr bwMode="auto">
          <a:xfrm>
            <a:off x="38100" y="598488"/>
            <a:ext cx="9048750" cy="1774825"/>
            <a:chOff x="180" y="588"/>
            <a:chExt cx="3960" cy="864"/>
          </a:xfrm>
        </p:grpSpPr>
        <p:sp>
          <p:nvSpPr>
            <p:cNvPr id="22546"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2547"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2534" name="Line 8"/>
          <p:cNvSpPr>
            <a:spLocks noChangeShapeType="1"/>
          </p:cNvSpPr>
          <p:nvPr/>
        </p:nvSpPr>
        <p:spPr bwMode="auto">
          <a:xfrm flipV="1">
            <a:off x="38100" y="12192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2535"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2536" name="Text Box 10"/>
          <p:cNvSpPr txBox="1">
            <a:spLocks noChangeArrowheads="1"/>
          </p:cNvSpPr>
          <p:nvPr/>
        </p:nvSpPr>
        <p:spPr bwMode="auto">
          <a:xfrm>
            <a:off x="95250" y="827088"/>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22537"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22538"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2539"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2540" name="Text Box 14"/>
          <p:cNvSpPr txBox="1">
            <a:spLocks noChangeArrowheads="1"/>
          </p:cNvSpPr>
          <p:nvPr/>
        </p:nvSpPr>
        <p:spPr bwMode="auto">
          <a:xfrm>
            <a:off x="838200" y="190500"/>
            <a:ext cx="75438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VẬT KIM LOẠI RƠI, KÍCH THƯỚC NHỎ</a:t>
            </a:r>
          </a:p>
        </p:txBody>
      </p:sp>
      <p:sp>
        <p:nvSpPr>
          <p:cNvPr id="22541" name="Text Box 15"/>
          <p:cNvSpPr txBox="1">
            <a:spLocks noChangeArrowheads="1"/>
          </p:cNvSpPr>
          <p:nvPr/>
        </p:nvSpPr>
        <p:spPr bwMode="auto">
          <a:xfrm>
            <a:off x="1600200" y="742950"/>
            <a:ext cx="71278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Phát hiện vật kim loại rơi, kích thước nhỏ?</a:t>
            </a:r>
          </a:p>
        </p:txBody>
      </p:sp>
      <p:sp>
        <p:nvSpPr>
          <p:cNvPr id="22542" name="Text Box 16"/>
          <p:cNvSpPr txBox="1">
            <a:spLocks noChangeArrowheads="1"/>
          </p:cNvSpPr>
          <p:nvPr/>
        </p:nvSpPr>
        <p:spPr bwMode="auto">
          <a:xfrm>
            <a:off x="1543050" y="1419225"/>
            <a:ext cx="7443788"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Khi vật kim loại rơi vào trong lòng sensor, sensor sẽ phát hiện và xuất tín hiệu mong muốn</a:t>
            </a:r>
          </a:p>
        </p:txBody>
      </p:sp>
      <p:pic>
        <p:nvPicPr>
          <p:cNvPr id="22543"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552700"/>
            <a:ext cx="5715000" cy="392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4" name="Picture 19" descr="f2lp-w20mMAIN_RGuide_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3905250"/>
            <a:ext cx="1524000"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5" name="Picture 20" descr="Omron Proximity Sensor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8550" y="52578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3601915"/>
      </p:ext>
    </p:extLst>
  </p:cSld>
  <p:clrMapOvr>
    <a:masterClrMapping/>
  </p:clrMapOvr>
  <p:transition>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1600200" y="381000"/>
            <a:ext cx="5334000" cy="46166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Phân </a:t>
            </a:r>
            <a:r>
              <a:rPr lang="en-US" sz="2400" b="1">
                <a:solidFill>
                  <a:srgbClr val="000000"/>
                </a:solidFill>
              </a:rPr>
              <a:t>Loại </a:t>
            </a:r>
            <a:r>
              <a:rPr lang="en-US" sz="2400" b="1" smtClean="0">
                <a:solidFill>
                  <a:srgbClr val="000000"/>
                </a:solidFill>
              </a:rPr>
              <a:t>-Tiệm Cận Cảm Ứng Từ</a:t>
            </a:r>
          </a:p>
        </p:txBody>
      </p:sp>
      <p:sp>
        <p:nvSpPr>
          <p:cNvPr id="30723" name="Text Box 3"/>
          <p:cNvSpPr txBox="1">
            <a:spLocks noChangeArrowheads="1"/>
          </p:cNvSpPr>
          <p:nvPr/>
        </p:nvSpPr>
        <p:spPr bwMode="auto">
          <a:xfrm>
            <a:off x="4381500" y="1809750"/>
            <a:ext cx="4324350" cy="156845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pPr>
            <a:r>
              <a:rPr lang="en-US" sz="2000" b="1" smtClean="0">
                <a:solidFill>
                  <a:srgbClr val="0000FF"/>
                </a:solidFill>
              </a:rPr>
              <a:t>Từ trường được tập trung trước</a:t>
            </a:r>
          </a:p>
          <a:p>
            <a:pPr eaLnBrk="1" fontAlgn="base" hangingPunct="1">
              <a:spcBef>
                <a:spcPct val="20000"/>
              </a:spcBef>
              <a:spcAft>
                <a:spcPct val="0"/>
              </a:spcAft>
            </a:pPr>
            <a:r>
              <a:rPr lang="en-US" sz="2000" b="1" smtClean="0">
                <a:solidFill>
                  <a:srgbClr val="0000FF"/>
                </a:solidFill>
              </a:rPr>
              <a:t>mặt sensor nên ít bị nhiễu bởi </a:t>
            </a:r>
          </a:p>
          <a:p>
            <a:pPr eaLnBrk="1" fontAlgn="base" hangingPunct="1">
              <a:spcBef>
                <a:spcPct val="20000"/>
              </a:spcBef>
              <a:spcAft>
                <a:spcPct val="0"/>
              </a:spcAft>
            </a:pPr>
            <a:r>
              <a:rPr lang="en-US" sz="2000" b="1" smtClean="0">
                <a:solidFill>
                  <a:srgbClr val="0000FF"/>
                </a:solidFill>
              </a:rPr>
              <a:t>kim loại xung quanh, tuy nhiên </a:t>
            </a:r>
          </a:p>
          <a:p>
            <a:pPr eaLnBrk="1" fontAlgn="base" hangingPunct="1">
              <a:spcBef>
                <a:spcPct val="20000"/>
              </a:spcBef>
              <a:spcAft>
                <a:spcPct val="0"/>
              </a:spcAft>
            </a:pPr>
            <a:r>
              <a:rPr lang="en-US" sz="2000" b="1" smtClean="0">
                <a:solidFill>
                  <a:srgbClr val="0000FF"/>
                </a:solidFill>
              </a:rPr>
              <a:t>khoảng cách đo ngắn đi.</a:t>
            </a:r>
          </a:p>
        </p:txBody>
      </p:sp>
      <p:sp>
        <p:nvSpPr>
          <p:cNvPr id="30724" name="Text Box 4"/>
          <p:cNvSpPr txBox="1">
            <a:spLocks noChangeArrowheads="1"/>
          </p:cNvSpPr>
          <p:nvPr/>
        </p:nvSpPr>
        <p:spPr bwMode="auto">
          <a:xfrm>
            <a:off x="571500" y="1066800"/>
            <a:ext cx="3619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buFontTx/>
              <a:buBlip>
                <a:blip r:embed="rId2"/>
              </a:buBlip>
            </a:pPr>
            <a:r>
              <a:rPr lang="en-US" b="1" smtClean="0">
                <a:solidFill>
                  <a:srgbClr val="FF0000"/>
                </a:solidFill>
              </a:rPr>
              <a:t>     </a:t>
            </a:r>
            <a:r>
              <a:rPr lang="en-US" b="1" u="sng" smtClean="0">
                <a:solidFill>
                  <a:srgbClr val="FF0000"/>
                </a:solidFill>
              </a:rPr>
              <a:t>Loại Có Bảo Vệ (Shielded): </a:t>
            </a:r>
          </a:p>
        </p:txBody>
      </p:sp>
      <p:sp>
        <p:nvSpPr>
          <p:cNvPr id="30725" name="Text Box 5"/>
          <p:cNvSpPr txBox="1">
            <a:spLocks noChangeArrowheads="1"/>
          </p:cNvSpPr>
          <p:nvPr/>
        </p:nvSpPr>
        <p:spPr bwMode="auto">
          <a:xfrm>
            <a:off x="571500" y="3805238"/>
            <a:ext cx="47625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buFontTx/>
              <a:buBlip>
                <a:blip r:embed="rId2"/>
              </a:buBlip>
            </a:pPr>
            <a:r>
              <a:rPr lang="en-US" b="1" smtClean="0">
                <a:solidFill>
                  <a:srgbClr val="FF0000"/>
                </a:solidFill>
              </a:rPr>
              <a:t>     </a:t>
            </a:r>
            <a:r>
              <a:rPr lang="en-US" b="1" u="sng" smtClean="0">
                <a:solidFill>
                  <a:srgbClr val="FF0000"/>
                </a:solidFill>
              </a:rPr>
              <a:t>Loại Không Có Bảo Vệ (Un-Shielded): </a:t>
            </a:r>
          </a:p>
        </p:txBody>
      </p:sp>
      <p:sp>
        <p:nvSpPr>
          <p:cNvPr id="30726" name="Text Box 6"/>
          <p:cNvSpPr txBox="1">
            <a:spLocks noChangeArrowheads="1"/>
          </p:cNvSpPr>
          <p:nvPr/>
        </p:nvSpPr>
        <p:spPr bwMode="auto">
          <a:xfrm>
            <a:off x="533400" y="4375150"/>
            <a:ext cx="4286250" cy="156845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eaLnBrk="1" fontAlgn="base" hangingPunct="1">
              <a:spcBef>
                <a:spcPct val="20000"/>
              </a:spcBef>
              <a:spcAft>
                <a:spcPct val="0"/>
              </a:spcAft>
            </a:pPr>
            <a:r>
              <a:rPr lang="en-US" sz="2000" b="1" smtClean="0">
                <a:solidFill>
                  <a:srgbClr val="0000FF"/>
                </a:solidFill>
              </a:rPr>
              <a:t>Không có bảo vệ từ trường xung</a:t>
            </a:r>
          </a:p>
          <a:p>
            <a:pPr algn="just" eaLnBrk="1" fontAlgn="base" hangingPunct="1">
              <a:spcBef>
                <a:spcPct val="20000"/>
              </a:spcBef>
              <a:spcAft>
                <a:spcPct val="0"/>
              </a:spcAft>
            </a:pPr>
            <a:r>
              <a:rPr lang="en-US" sz="2000" b="1" smtClean="0">
                <a:solidFill>
                  <a:srgbClr val="0000FF"/>
                </a:solidFill>
              </a:rPr>
              <a:t>quanh mặt sensor nên khoảng</a:t>
            </a:r>
          </a:p>
          <a:p>
            <a:pPr algn="just" eaLnBrk="1" fontAlgn="base" hangingPunct="1">
              <a:spcBef>
                <a:spcPct val="20000"/>
              </a:spcBef>
              <a:spcAft>
                <a:spcPct val="0"/>
              </a:spcAft>
            </a:pPr>
            <a:r>
              <a:rPr lang="en-US" sz="2000" b="1" smtClean="0">
                <a:solidFill>
                  <a:srgbClr val="0000FF"/>
                </a:solidFill>
              </a:rPr>
              <a:t>cách đo dài hơn, tuy nhiên dễ bị</a:t>
            </a:r>
          </a:p>
          <a:p>
            <a:pPr algn="just" eaLnBrk="1" fontAlgn="base" hangingPunct="1">
              <a:spcBef>
                <a:spcPct val="20000"/>
              </a:spcBef>
              <a:spcAft>
                <a:spcPct val="0"/>
              </a:spcAft>
            </a:pPr>
            <a:r>
              <a:rPr lang="en-US" sz="2000" b="1" smtClean="0">
                <a:solidFill>
                  <a:srgbClr val="0000FF"/>
                </a:solidFill>
              </a:rPr>
              <a:t>nhiễu của kim loại xung quanh.</a:t>
            </a:r>
          </a:p>
        </p:txBody>
      </p:sp>
      <p:grpSp>
        <p:nvGrpSpPr>
          <p:cNvPr id="2" name="Group 7"/>
          <p:cNvGrpSpPr>
            <a:grpSpLocks/>
          </p:cNvGrpSpPr>
          <p:nvPr/>
        </p:nvGrpSpPr>
        <p:grpSpPr bwMode="auto">
          <a:xfrm>
            <a:off x="323850" y="1733550"/>
            <a:ext cx="3714750" cy="1828800"/>
            <a:chOff x="336" y="1248"/>
            <a:chExt cx="2340" cy="1152"/>
          </a:xfrm>
        </p:grpSpPr>
        <p:grpSp>
          <p:nvGrpSpPr>
            <p:cNvPr id="23565" name="Group 8"/>
            <p:cNvGrpSpPr>
              <a:grpSpLocks/>
            </p:cNvGrpSpPr>
            <p:nvPr/>
          </p:nvGrpSpPr>
          <p:grpSpPr bwMode="auto">
            <a:xfrm>
              <a:off x="336" y="1248"/>
              <a:ext cx="2016" cy="1109"/>
              <a:chOff x="336" y="1248"/>
              <a:chExt cx="2016" cy="1109"/>
            </a:xfrm>
          </p:grpSpPr>
          <p:pic>
            <p:nvPicPr>
              <p:cNvPr id="2356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 y="1255"/>
                <a:ext cx="1730" cy="1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8" name="Text Box 10"/>
              <p:cNvSpPr txBox="1">
                <a:spLocks noChangeArrowheads="1"/>
              </p:cNvSpPr>
              <p:nvPr/>
            </p:nvSpPr>
            <p:spPr bwMode="auto">
              <a:xfrm>
                <a:off x="336" y="1248"/>
                <a:ext cx="84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000000"/>
                    </a:solidFill>
                  </a:rPr>
                  <a:t>Vật Cảm Biến</a:t>
                </a:r>
              </a:p>
            </p:txBody>
          </p:sp>
          <p:sp>
            <p:nvSpPr>
              <p:cNvPr id="23569" name="Text Box 11"/>
              <p:cNvSpPr txBox="1">
                <a:spLocks noChangeArrowheads="1"/>
              </p:cNvSpPr>
              <p:nvPr/>
            </p:nvSpPr>
            <p:spPr bwMode="auto">
              <a:xfrm>
                <a:off x="1649" y="1469"/>
                <a:ext cx="53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000000"/>
                    </a:solidFill>
                  </a:rPr>
                  <a:t>Sensor</a:t>
                </a:r>
              </a:p>
            </p:txBody>
          </p:sp>
        </p:grpSp>
        <p:sp>
          <p:nvSpPr>
            <p:cNvPr id="23566" name="Oval 12"/>
            <p:cNvSpPr>
              <a:spLocks noChangeArrowheads="1"/>
            </p:cNvSpPr>
            <p:nvPr/>
          </p:nvSpPr>
          <p:spPr bwMode="auto">
            <a:xfrm>
              <a:off x="1824" y="2112"/>
              <a:ext cx="852" cy="288"/>
            </a:xfrm>
            <a:prstGeom prst="ellipse">
              <a:avLst/>
            </a:prstGeom>
            <a:solidFill>
              <a:srgbClr val="00FFFF"/>
            </a:solidFill>
            <a:ln w="57150" cmpd="thinThick">
              <a:solidFill>
                <a:srgbClr val="FF6600"/>
              </a:solidFill>
              <a:round/>
              <a:headEnd/>
              <a:tailEnd/>
            </a:ln>
          </p:spPr>
          <p:txBody>
            <a:bodyPr wrap="none" anchor="ctr"/>
            <a:lstStyle/>
            <a:p>
              <a:pPr algn="ctr" fontAlgn="base">
                <a:spcBef>
                  <a:spcPct val="0"/>
                </a:spcBef>
                <a:spcAft>
                  <a:spcPct val="0"/>
                </a:spcAft>
              </a:pPr>
              <a:r>
                <a:rPr lang="en-US" sz="1400" b="1" smtClean="0">
                  <a:solidFill>
                    <a:srgbClr val="000000"/>
                  </a:solidFill>
                </a:rPr>
                <a:t>Shielded</a:t>
              </a:r>
            </a:p>
          </p:txBody>
        </p:sp>
      </p:grpSp>
      <p:grpSp>
        <p:nvGrpSpPr>
          <p:cNvPr id="4" name="Group 13"/>
          <p:cNvGrpSpPr>
            <a:grpSpLocks/>
          </p:cNvGrpSpPr>
          <p:nvPr/>
        </p:nvGrpSpPr>
        <p:grpSpPr bwMode="auto">
          <a:xfrm>
            <a:off x="4629150" y="4400550"/>
            <a:ext cx="4083050" cy="1924050"/>
            <a:chOff x="2988" y="2928"/>
            <a:chExt cx="2572" cy="1212"/>
          </a:xfrm>
        </p:grpSpPr>
        <p:pic>
          <p:nvPicPr>
            <p:cNvPr id="23561"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8" y="2928"/>
              <a:ext cx="1872" cy="1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Text Box 15"/>
            <p:cNvSpPr txBox="1">
              <a:spLocks noChangeArrowheads="1"/>
            </p:cNvSpPr>
            <p:nvPr/>
          </p:nvSpPr>
          <p:spPr bwMode="auto">
            <a:xfrm>
              <a:off x="2988" y="3948"/>
              <a:ext cx="84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000000"/>
                  </a:solidFill>
                </a:rPr>
                <a:t>Vật Cảm Biến</a:t>
              </a:r>
            </a:p>
          </p:txBody>
        </p:sp>
        <p:sp>
          <p:nvSpPr>
            <p:cNvPr id="23563" name="Text Box 16"/>
            <p:cNvSpPr txBox="1">
              <a:spLocks noChangeArrowheads="1"/>
            </p:cNvSpPr>
            <p:nvPr/>
          </p:nvSpPr>
          <p:spPr bwMode="auto">
            <a:xfrm>
              <a:off x="4660" y="3096"/>
              <a:ext cx="53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000000"/>
                  </a:solidFill>
                </a:rPr>
                <a:t>Sensor</a:t>
              </a:r>
            </a:p>
          </p:txBody>
        </p:sp>
        <p:sp>
          <p:nvSpPr>
            <p:cNvPr id="23564" name="Oval 17"/>
            <p:cNvSpPr>
              <a:spLocks noChangeArrowheads="1"/>
            </p:cNvSpPr>
            <p:nvPr/>
          </p:nvSpPr>
          <p:spPr bwMode="auto">
            <a:xfrm>
              <a:off x="4708" y="3672"/>
              <a:ext cx="852" cy="288"/>
            </a:xfrm>
            <a:prstGeom prst="ellipse">
              <a:avLst/>
            </a:prstGeom>
            <a:solidFill>
              <a:srgbClr val="00FFFF"/>
            </a:solidFill>
            <a:ln w="57150" cmpd="thinThick">
              <a:solidFill>
                <a:srgbClr val="FF6600"/>
              </a:solidFill>
              <a:round/>
              <a:headEnd/>
              <a:tailEnd/>
            </a:ln>
          </p:spPr>
          <p:txBody>
            <a:bodyPr wrap="none" anchor="ctr"/>
            <a:lstStyle/>
            <a:p>
              <a:pPr algn="ctr" fontAlgn="base">
                <a:spcBef>
                  <a:spcPct val="0"/>
                </a:spcBef>
                <a:spcAft>
                  <a:spcPct val="0"/>
                </a:spcAft>
              </a:pPr>
              <a:r>
                <a:rPr lang="en-US" sz="1400" b="1" smtClean="0">
                  <a:solidFill>
                    <a:srgbClr val="000000"/>
                  </a:solidFill>
                </a:rPr>
                <a:t>Un-Shielded</a:t>
              </a:r>
            </a:p>
          </p:txBody>
        </p:sp>
      </p:grpSp>
    </p:spTree>
    <p:extLst>
      <p:ext uri="{BB962C8B-B14F-4D97-AF65-F5344CB8AC3E}">
        <p14:creationId xmlns:p14="http://schemas.microsoft.com/office/powerpoint/2010/main" val="126610209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ox(out)">
                                      <p:cBhvr>
                                        <p:cTn id="7" dur="500"/>
                                        <p:tgtEl>
                                          <p:spTgt spid="30722"/>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0723"/>
                                        </p:tgtEl>
                                        <p:attrNameLst>
                                          <p:attrName>style.visibility</p:attrName>
                                        </p:attrNameLst>
                                      </p:cBhvr>
                                      <p:to>
                                        <p:strVal val="visible"/>
                                      </p:to>
                                    </p:set>
                                    <p:animEffect transition="in" filter="dissolve">
                                      <p:cBhvr>
                                        <p:cTn id="11" dur="500"/>
                                        <p:tgtEl>
                                          <p:spTgt spid="30723"/>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30724"/>
                                        </p:tgtEl>
                                        <p:attrNameLst>
                                          <p:attrName>style.visibility</p:attrName>
                                        </p:attrNameLst>
                                      </p:cBhvr>
                                      <p:to>
                                        <p:strVal val="visible"/>
                                      </p:to>
                                    </p:set>
                                    <p:animEffect transition="in" filter="dissolve">
                                      <p:cBhvr>
                                        <p:cTn id="14" dur="500"/>
                                        <p:tgtEl>
                                          <p:spTgt spid="30724"/>
                                        </p:tgtEl>
                                      </p:cBhvr>
                                    </p:animEffect>
                                  </p:childTnLst>
                                </p:cTn>
                              </p:par>
                              <p:par>
                                <p:cTn id="15" presetID="9"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5" fill="hold" grpId="0" nodeType="clickEffect">
                                  <p:stCondLst>
                                    <p:cond delay="0"/>
                                  </p:stCondLst>
                                  <p:childTnLst>
                                    <p:set>
                                      <p:cBhvr>
                                        <p:cTn id="21" dur="1" fill="hold">
                                          <p:stCondLst>
                                            <p:cond delay="0"/>
                                          </p:stCondLst>
                                        </p:cTn>
                                        <p:tgtEl>
                                          <p:spTgt spid="30725"/>
                                        </p:tgtEl>
                                        <p:attrNameLst>
                                          <p:attrName>style.visibility</p:attrName>
                                        </p:attrNameLst>
                                      </p:cBhvr>
                                      <p:to>
                                        <p:strVal val="visible"/>
                                      </p:to>
                                    </p:set>
                                    <p:animEffect transition="in" filter="checkerboard(down)">
                                      <p:cBhvr>
                                        <p:cTn id="22" dur="500"/>
                                        <p:tgtEl>
                                          <p:spTgt spid="30725"/>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30726"/>
                                        </p:tgtEl>
                                        <p:attrNameLst>
                                          <p:attrName>style.visibility</p:attrName>
                                        </p:attrNameLst>
                                      </p:cBhvr>
                                      <p:to>
                                        <p:strVal val="visible"/>
                                      </p:to>
                                    </p:set>
                                    <p:animEffect transition="in" filter="checkerboard(down)">
                                      <p:cBhvr>
                                        <p:cTn id="25" dur="500"/>
                                        <p:tgtEl>
                                          <p:spTgt spid="30726"/>
                                        </p:tgtEl>
                                      </p:cBhvr>
                                    </p:animEffect>
                                  </p:childTnLst>
                                </p:cTn>
                              </p:par>
                              <p:par>
                                <p:cTn id="26" presetID="5"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heckerboard(dow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p:bldP spid="30723" grpId="0" animBg="1"/>
      <p:bldP spid="30724" grpId="0"/>
      <p:bldP spid="30725" grpId="0"/>
      <p:bldP spid="3072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4578" name="Group 2"/>
          <p:cNvGrpSpPr>
            <a:grpSpLocks/>
          </p:cNvGrpSpPr>
          <p:nvPr/>
        </p:nvGrpSpPr>
        <p:grpSpPr bwMode="auto">
          <a:xfrm>
            <a:off x="4267200" y="2362200"/>
            <a:ext cx="4495800" cy="1981200"/>
            <a:chOff x="1824" y="1680"/>
            <a:chExt cx="2832" cy="1248"/>
          </a:xfrm>
        </p:grpSpPr>
        <p:grpSp>
          <p:nvGrpSpPr>
            <p:cNvPr id="24583" name="Group 3"/>
            <p:cNvGrpSpPr>
              <a:grpSpLocks/>
            </p:cNvGrpSpPr>
            <p:nvPr/>
          </p:nvGrpSpPr>
          <p:grpSpPr bwMode="auto">
            <a:xfrm>
              <a:off x="2064" y="1776"/>
              <a:ext cx="2592" cy="1152"/>
              <a:chOff x="1681" y="5296"/>
              <a:chExt cx="949" cy="447"/>
            </a:xfrm>
          </p:grpSpPr>
          <p:sp>
            <p:nvSpPr>
              <p:cNvPr id="24585" name="Rectangle 4"/>
              <p:cNvSpPr>
                <a:spLocks noChangeArrowheads="1"/>
              </p:cNvSpPr>
              <p:nvPr/>
            </p:nvSpPr>
            <p:spPr bwMode="auto">
              <a:xfrm>
                <a:off x="1981" y="5296"/>
                <a:ext cx="543" cy="344"/>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586" name="Rectangle 5"/>
              <p:cNvSpPr>
                <a:spLocks noChangeArrowheads="1"/>
              </p:cNvSpPr>
              <p:nvPr/>
            </p:nvSpPr>
            <p:spPr bwMode="auto">
              <a:xfrm>
                <a:off x="2026" y="5336"/>
                <a:ext cx="28" cy="263"/>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587" name="Line 6"/>
              <p:cNvSpPr>
                <a:spLocks noChangeShapeType="1"/>
              </p:cNvSpPr>
              <p:nvPr/>
            </p:nvSpPr>
            <p:spPr bwMode="auto">
              <a:xfrm>
                <a:off x="2056" y="5470"/>
                <a:ext cx="354"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588" name="Oval 7"/>
              <p:cNvSpPr>
                <a:spLocks noChangeArrowheads="1"/>
              </p:cNvSpPr>
              <p:nvPr/>
            </p:nvSpPr>
            <p:spPr bwMode="auto">
              <a:xfrm>
                <a:off x="2446" y="5440"/>
                <a:ext cx="18" cy="18"/>
              </a:xfrm>
              <a:prstGeom prst="ellipse">
                <a:avLst/>
              </a:prstGeom>
              <a:solidFill>
                <a:srgbClr val="FFFFFF"/>
              </a:solidFill>
              <a:ln w="12700">
                <a:solidFill>
                  <a:srgbClr val="000000"/>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24589" name="Oval 8"/>
              <p:cNvSpPr>
                <a:spLocks noChangeArrowheads="1"/>
              </p:cNvSpPr>
              <p:nvPr/>
            </p:nvSpPr>
            <p:spPr bwMode="auto">
              <a:xfrm>
                <a:off x="2446" y="5500"/>
                <a:ext cx="18" cy="18"/>
              </a:xfrm>
              <a:prstGeom prst="ellipse">
                <a:avLst/>
              </a:prstGeom>
              <a:solidFill>
                <a:srgbClr val="FFFFFF"/>
              </a:solidFill>
              <a:ln w="12700">
                <a:solidFill>
                  <a:srgbClr val="000000"/>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24590" name="Freeform 9"/>
              <p:cNvSpPr>
                <a:spLocks/>
              </p:cNvSpPr>
              <p:nvPr/>
            </p:nvSpPr>
            <p:spPr bwMode="auto">
              <a:xfrm>
                <a:off x="2456" y="5520"/>
                <a:ext cx="149" cy="39"/>
              </a:xfrm>
              <a:custGeom>
                <a:avLst/>
                <a:gdLst>
                  <a:gd name="T0" fmla="*/ 0 w 149"/>
                  <a:gd name="T1" fmla="*/ 0 h 39"/>
                  <a:gd name="T2" fmla="*/ 0 w 149"/>
                  <a:gd name="T3" fmla="*/ 38 h 39"/>
                  <a:gd name="T4" fmla="*/ 148 w 149"/>
                  <a:gd name="T5" fmla="*/ 38 h 39"/>
                  <a:gd name="T6" fmla="*/ 0 60000 65536"/>
                  <a:gd name="T7" fmla="*/ 0 60000 65536"/>
                  <a:gd name="T8" fmla="*/ 0 60000 65536"/>
                  <a:gd name="T9" fmla="*/ 0 w 149"/>
                  <a:gd name="T10" fmla="*/ 0 h 39"/>
                  <a:gd name="T11" fmla="*/ 149 w 149"/>
                  <a:gd name="T12" fmla="*/ 39 h 39"/>
                </a:gdLst>
                <a:ahLst/>
                <a:cxnLst>
                  <a:cxn ang="T6">
                    <a:pos x="T0" y="T1"/>
                  </a:cxn>
                  <a:cxn ang="T7">
                    <a:pos x="T2" y="T3"/>
                  </a:cxn>
                  <a:cxn ang="T8">
                    <a:pos x="T4" y="T5"/>
                  </a:cxn>
                </a:cxnLst>
                <a:rect l="T9" t="T10" r="T11" b="T12"/>
                <a:pathLst>
                  <a:path w="149" h="39">
                    <a:moveTo>
                      <a:pt x="0" y="0"/>
                    </a:moveTo>
                    <a:lnTo>
                      <a:pt x="0" y="38"/>
                    </a:lnTo>
                    <a:lnTo>
                      <a:pt x="148" y="38"/>
                    </a:lnTo>
                  </a:path>
                </a:pathLst>
              </a:custGeom>
              <a:noFill/>
              <a:ln w="12700" cap="rnd">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24591" name="Freeform 10"/>
              <p:cNvSpPr>
                <a:spLocks/>
              </p:cNvSpPr>
              <p:nvPr/>
            </p:nvSpPr>
            <p:spPr bwMode="auto">
              <a:xfrm>
                <a:off x="2456" y="5396"/>
                <a:ext cx="149" cy="39"/>
              </a:xfrm>
              <a:custGeom>
                <a:avLst/>
                <a:gdLst>
                  <a:gd name="T0" fmla="*/ 0 w 149"/>
                  <a:gd name="T1" fmla="*/ 38 h 39"/>
                  <a:gd name="T2" fmla="*/ 0 w 149"/>
                  <a:gd name="T3" fmla="*/ 0 h 39"/>
                  <a:gd name="T4" fmla="*/ 148 w 149"/>
                  <a:gd name="T5" fmla="*/ 0 h 39"/>
                  <a:gd name="T6" fmla="*/ 0 60000 65536"/>
                  <a:gd name="T7" fmla="*/ 0 60000 65536"/>
                  <a:gd name="T8" fmla="*/ 0 60000 65536"/>
                  <a:gd name="T9" fmla="*/ 0 w 149"/>
                  <a:gd name="T10" fmla="*/ 0 h 39"/>
                  <a:gd name="T11" fmla="*/ 149 w 149"/>
                  <a:gd name="T12" fmla="*/ 39 h 39"/>
                </a:gdLst>
                <a:ahLst/>
                <a:cxnLst>
                  <a:cxn ang="T6">
                    <a:pos x="T0" y="T1"/>
                  </a:cxn>
                  <a:cxn ang="T7">
                    <a:pos x="T2" y="T3"/>
                  </a:cxn>
                  <a:cxn ang="T8">
                    <a:pos x="T4" y="T5"/>
                  </a:cxn>
                </a:cxnLst>
                <a:rect l="T9" t="T10" r="T11" b="T12"/>
                <a:pathLst>
                  <a:path w="149" h="39">
                    <a:moveTo>
                      <a:pt x="0" y="38"/>
                    </a:moveTo>
                    <a:lnTo>
                      <a:pt x="0" y="0"/>
                    </a:lnTo>
                    <a:lnTo>
                      <a:pt x="148" y="0"/>
                    </a:lnTo>
                  </a:path>
                </a:pathLst>
              </a:custGeom>
              <a:noFill/>
              <a:ln w="12700" cap="rnd">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24592" name="Oval 11"/>
              <p:cNvSpPr>
                <a:spLocks noChangeArrowheads="1"/>
              </p:cNvSpPr>
              <p:nvPr/>
            </p:nvSpPr>
            <p:spPr bwMode="auto">
              <a:xfrm>
                <a:off x="2612" y="5386"/>
                <a:ext cx="18" cy="18"/>
              </a:xfrm>
              <a:prstGeom prst="ellipse">
                <a:avLst/>
              </a:prstGeom>
              <a:solidFill>
                <a:srgbClr val="FFFFFF"/>
              </a:solidFill>
              <a:ln w="12700">
                <a:solidFill>
                  <a:srgbClr val="000000"/>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24593" name="Oval 12"/>
              <p:cNvSpPr>
                <a:spLocks noChangeArrowheads="1"/>
              </p:cNvSpPr>
              <p:nvPr/>
            </p:nvSpPr>
            <p:spPr bwMode="auto">
              <a:xfrm>
                <a:off x="2612" y="5546"/>
                <a:ext cx="18" cy="18"/>
              </a:xfrm>
              <a:prstGeom prst="ellipse">
                <a:avLst/>
              </a:prstGeom>
              <a:solidFill>
                <a:srgbClr val="FFFFFF"/>
              </a:solidFill>
              <a:ln w="12700">
                <a:solidFill>
                  <a:srgbClr val="000000"/>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24594" name="Rectangle 13"/>
              <p:cNvSpPr>
                <a:spLocks noChangeArrowheads="1"/>
              </p:cNvSpPr>
              <p:nvPr/>
            </p:nvSpPr>
            <p:spPr bwMode="auto">
              <a:xfrm>
                <a:off x="2412" y="5416"/>
                <a:ext cx="88" cy="120"/>
              </a:xfrm>
              <a:prstGeom prst="rect">
                <a:avLst/>
              </a:prstGeom>
              <a:noFill/>
              <a:ln w="12700">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595" name="Line 14"/>
              <p:cNvSpPr>
                <a:spLocks noChangeShapeType="1"/>
              </p:cNvSpPr>
              <p:nvPr/>
            </p:nvSpPr>
            <p:spPr bwMode="auto">
              <a:xfrm>
                <a:off x="2478" y="5432"/>
                <a:ext cx="0" cy="9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4596" name="Group 15"/>
              <p:cNvGrpSpPr>
                <a:grpSpLocks/>
              </p:cNvGrpSpPr>
              <p:nvPr/>
            </p:nvGrpSpPr>
            <p:grpSpPr bwMode="auto">
              <a:xfrm>
                <a:off x="2186" y="5417"/>
                <a:ext cx="95" cy="95"/>
                <a:chOff x="2186" y="5417"/>
                <a:chExt cx="95" cy="95"/>
              </a:xfrm>
            </p:grpSpPr>
            <p:sp>
              <p:nvSpPr>
                <p:cNvPr id="24613" name="Rectangle 16"/>
                <p:cNvSpPr>
                  <a:spLocks noChangeArrowheads="1"/>
                </p:cNvSpPr>
                <p:nvPr/>
              </p:nvSpPr>
              <p:spPr bwMode="auto">
                <a:xfrm>
                  <a:off x="2186" y="5417"/>
                  <a:ext cx="95" cy="95"/>
                </a:xfrm>
                <a:prstGeom prst="rect">
                  <a:avLst/>
                </a:prstGeom>
                <a:solidFill>
                  <a:srgbClr val="FFFFFF"/>
                </a:solidFill>
                <a:ln w="12700">
                  <a:solidFill>
                    <a:srgbClr val="00000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grpSp>
              <p:nvGrpSpPr>
                <p:cNvPr id="24614" name="Group 17"/>
                <p:cNvGrpSpPr>
                  <a:grpSpLocks/>
                </p:cNvGrpSpPr>
                <p:nvPr/>
              </p:nvGrpSpPr>
              <p:grpSpPr bwMode="auto">
                <a:xfrm>
                  <a:off x="2205" y="5436"/>
                  <a:ext cx="56" cy="56"/>
                  <a:chOff x="2205" y="5436"/>
                  <a:chExt cx="56" cy="56"/>
                </a:xfrm>
              </p:grpSpPr>
              <p:sp>
                <p:nvSpPr>
                  <p:cNvPr id="24615" name="Oval 18"/>
                  <p:cNvSpPr>
                    <a:spLocks noChangeArrowheads="1"/>
                  </p:cNvSpPr>
                  <p:nvPr/>
                </p:nvSpPr>
                <p:spPr bwMode="auto">
                  <a:xfrm>
                    <a:off x="2205" y="5436"/>
                    <a:ext cx="56" cy="56"/>
                  </a:xfrm>
                  <a:prstGeom prst="ellipse">
                    <a:avLst/>
                  </a:prstGeom>
                  <a:solidFill>
                    <a:srgbClr val="FFFFFF"/>
                  </a:solidFill>
                  <a:ln w="12700">
                    <a:solidFill>
                      <a:srgbClr val="000000"/>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24616" name="Freeform 19"/>
                  <p:cNvSpPr>
                    <a:spLocks/>
                  </p:cNvSpPr>
                  <p:nvPr/>
                </p:nvSpPr>
                <p:spPr bwMode="auto">
                  <a:xfrm>
                    <a:off x="2206" y="5454"/>
                    <a:ext cx="47" cy="21"/>
                  </a:xfrm>
                  <a:custGeom>
                    <a:avLst/>
                    <a:gdLst>
                      <a:gd name="T0" fmla="*/ 0 w 47"/>
                      <a:gd name="T1" fmla="*/ 12 h 21"/>
                      <a:gd name="T2" fmla="*/ 20 w 47"/>
                      <a:gd name="T3" fmla="*/ 0 h 21"/>
                      <a:gd name="T4" fmla="*/ 46 w 47"/>
                      <a:gd name="T5" fmla="*/ 20 h 21"/>
                      <a:gd name="T6" fmla="*/ 0 60000 65536"/>
                      <a:gd name="T7" fmla="*/ 0 60000 65536"/>
                      <a:gd name="T8" fmla="*/ 0 60000 65536"/>
                      <a:gd name="T9" fmla="*/ 0 w 47"/>
                      <a:gd name="T10" fmla="*/ 0 h 21"/>
                      <a:gd name="T11" fmla="*/ 47 w 47"/>
                      <a:gd name="T12" fmla="*/ 21 h 21"/>
                    </a:gdLst>
                    <a:ahLst/>
                    <a:cxnLst>
                      <a:cxn ang="T6">
                        <a:pos x="T0" y="T1"/>
                      </a:cxn>
                      <a:cxn ang="T7">
                        <a:pos x="T2" y="T3"/>
                      </a:cxn>
                      <a:cxn ang="T8">
                        <a:pos x="T4" y="T5"/>
                      </a:cxn>
                    </a:cxnLst>
                    <a:rect l="T9" t="T10" r="T11" b="T12"/>
                    <a:pathLst>
                      <a:path w="47" h="21">
                        <a:moveTo>
                          <a:pt x="0" y="12"/>
                        </a:moveTo>
                        <a:lnTo>
                          <a:pt x="20" y="0"/>
                        </a:lnTo>
                        <a:lnTo>
                          <a:pt x="46" y="20"/>
                        </a:lnTo>
                      </a:path>
                    </a:pathLst>
                  </a:custGeom>
                  <a:noFill/>
                  <a:ln w="12700" cap="rnd">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grpSp>
          <p:grpSp>
            <p:nvGrpSpPr>
              <p:cNvPr id="24597" name="Group 20"/>
              <p:cNvGrpSpPr>
                <a:grpSpLocks/>
              </p:cNvGrpSpPr>
              <p:nvPr/>
            </p:nvGrpSpPr>
            <p:grpSpPr bwMode="auto">
              <a:xfrm>
                <a:off x="1824" y="5427"/>
                <a:ext cx="154" cy="88"/>
                <a:chOff x="1824" y="5427"/>
                <a:chExt cx="154" cy="88"/>
              </a:xfrm>
            </p:grpSpPr>
            <p:grpSp>
              <p:nvGrpSpPr>
                <p:cNvPr id="24607" name="Group 21"/>
                <p:cNvGrpSpPr>
                  <a:grpSpLocks/>
                </p:cNvGrpSpPr>
                <p:nvPr/>
              </p:nvGrpSpPr>
              <p:grpSpPr bwMode="auto">
                <a:xfrm>
                  <a:off x="1918" y="5427"/>
                  <a:ext cx="60" cy="88"/>
                  <a:chOff x="1918" y="5427"/>
                  <a:chExt cx="60" cy="88"/>
                </a:xfrm>
              </p:grpSpPr>
              <p:sp>
                <p:nvSpPr>
                  <p:cNvPr id="24611" name="Line 22"/>
                  <p:cNvSpPr>
                    <a:spLocks noChangeShapeType="1"/>
                  </p:cNvSpPr>
                  <p:nvPr/>
                </p:nvSpPr>
                <p:spPr bwMode="auto">
                  <a:xfrm flipH="1">
                    <a:off x="1920" y="5471"/>
                    <a:ext cx="58" cy="0"/>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612" name="Line 23"/>
                  <p:cNvSpPr>
                    <a:spLocks noChangeShapeType="1"/>
                  </p:cNvSpPr>
                  <p:nvPr/>
                </p:nvSpPr>
                <p:spPr bwMode="auto">
                  <a:xfrm>
                    <a:off x="1918" y="5427"/>
                    <a:ext cx="0" cy="88"/>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24608" name="Group 24"/>
                <p:cNvGrpSpPr>
                  <a:grpSpLocks/>
                </p:cNvGrpSpPr>
                <p:nvPr/>
              </p:nvGrpSpPr>
              <p:grpSpPr bwMode="auto">
                <a:xfrm>
                  <a:off x="1824" y="5427"/>
                  <a:ext cx="60" cy="88"/>
                  <a:chOff x="1824" y="5427"/>
                  <a:chExt cx="60" cy="88"/>
                </a:xfrm>
              </p:grpSpPr>
              <p:sp>
                <p:nvSpPr>
                  <p:cNvPr id="24609" name="Line 25"/>
                  <p:cNvSpPr>
                    <a:spLocks noChangeShapeType="1"/>
                  </p:cNvSpPr>
                  <p:nvPr/>
                </p:nvSpPr>
                <p:spPr bwMode="auto">
                  <a:xfrm>
                    <a:off x="1824" y="5471"/>
                    <a:ext cx="58" cy="0"/>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610" name="Line 26"/>
                  <p:cNvSpPr>
                    <a:spLocks noChangeShapeType="1"/>
                  </p:cNvSpPr>
                  <p:nvPr/>
                </p:nvSpPr>
                <p:spPr bwMode="auto">
                  <a:xfrm>
                    <a:off x="1884" y="5427"/>
                    <a:ext cx="0" cy="88"/>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sp>
            <p:nvSpPr>
              <p:cNvPr id="24598" name="Freeform 27" descr="Light upward diagonal"/>
              <p:cNvSpPr>
                <a:spLocks/>
              </p:cNvSpPr>
              <p:nvPr/>
            </p:nvSpPr>
            <p:spPr bwMode="auto">
              <a:xfrm>
                <a:off x="1718" y="5347"/>
                <a:ext cx="104" cy="238"/>
              </a:xfrm>
              <a:custGeom>
                <a:avLst/>
                <a:gdLst>
                  <a:gd name="T0" fmla="*/ 3 w 104"/>
                  <a:gd name="T1" fmla="*/ 113 h 238"/>
                  <a:gd name="T2" fmla="*/ 10 w 104"/>
                  <a:gd name="T3" fmla="*/ 127 h 238"/>
                  <a:gd name="T4" fmla="*/ 13 w 104"/>
                  <a:gd name="T5" fmla="*/ 137 h 238"/>
                  <a:gd name="T6" fmla="*/ 13 w 104"/>
                  <a:gd name="T7" fmla="*/ 148 h 238"/>
                  <a:gd name="T8" fmla="*/ 13 w 104"/>
                  <a:gd name="T9" fmla="*/ 161 h 238"/>
                  <a:gd name="T10" fmla="*/ 16 w 104"/>
                  <a:gd name="T11" fmla="*/ 173 h 238"/>
                  <a:gd name="T12" fmla="*/ 19 w 104"/>
                  <a:gd name="T13" fmla="*/ 183 h 238"/>
                  <a:gd name="T14" fmla="*/ 25 w 104"/>
                  <a:gd name="T15" fmla="*/ 194 h 238"/>
                  <a:gd name="T16" fmla="*/ 25 w 104"/>
                  <a:gd name="T17" fmla="*/ 207 h 238"/>
                  <a:gd name="T18" fmla="*/ 25 w 104"/>
                  <a:gd name="T19" fmla="*/ 218 h 238"/>
                  <a:gd name="T20" fmla="*/ 31 w 104"/>
                  <a:gd name="T21" fmla="*/ 228 h 238"/>
                  <a:gd name="T22" fmla="*/ 39 w 104"/>
                  <a:gd name="T23" fmla="*/ 237 h 238"/>
                  <a:gd name="T24" fmla="*/ 48 w 104"/>
                  <a:gd name="T25" fmla="*/ 237 h 238"/>
                  <a:gd name="T26" fmla="*/ 58 w 104"/>
                  <a:gd name="T27" fmla="*/ 237 h 238"/>
                  <a:gd name="T28" fmla="*/ 67 w 104"/>
                  <a:gd name="T29" fmla="*/ 233 h 238"/>
                  <a:gd name="T30" fmla="*/ 75 w 104"/>
                  <a:gd name="T31" fmla="*/ 221 h 238"/>
                  <a:gd name="T32" fmla="*/ 78 w 104"/>
                  <a:gd name="T33" fmla="*/ 211 h 238"/>
                  <a:gd name="T34" fmla="*/ 82 w 104"/>
                  <a:gd name="T35" fmla="*/ 200 h 238"/>
                  <a:gd name="T36" fmla="*/ 82 w 104"/>
                  <a:gd name="T37" fmla="*/ 187 h 238"/>
                  <a:gd name="T38" fmla="*/ 88 w 104"/>
                  <a:gd name="T39" fmla="*/ 179 h 238"/>
                  <a:gd name="T40" fmla="*/ 91 w 104"/>
                  <a:gd name="T41" fmla="*/ 168 h 238"/>
                  <a:gd name="T42" fmla="*/ 97 w 104"/>
                  <a:gd name="T43" fmla="*/ 159 h 238"/>
                  <a:gd name="T44" fmla="*/ 99 w 104"/>
                  <a:gd name="T45" fmla="*/ 148 h 238"/>
                  <a:gd name="T46" fmla="*/ 100 w 104"/>
                  <a:gd name="T47" fmla="*/ 137 h 238"/>
                  <a:gd name="T48" fmla="*/ 100 w 104"/>
                  <a:gd name="T49" fmla="*/ 127 h 238"/>
                  <a:gd name="T50" fmla="*/ 102 w 104"/>
                  <a:gd name="T51" fmla="*/ 116 h 238"/>
                  <a:gd name="T52" fmla="*/ 103 w 104"/>
                  <a:gd name="T53" fmla="*/ 106 h 238"/>
                  <a:gd name="T54" fmla="*/ 103 w 104"/>
                  <a:gd name="T55" fmla="*/ 95 h 238"/>
                  <a:gd name="T56" fmla="*/ 103 w 104"/>
                  <a:gd name="T57" fmla="*/ 84 h 238"/>
                  <a:gd name="T58" fmla="*/ 100 w 104"/>
                  <a:gd name="T59" fmla="*/ 74 h 238"/>
                  <a:gd name="T60" fmla="*/ 97 w 104"/>
                  <a:gd name="T61" fmla="*/ 62 h 238"/>
                  <a:gd name="T62" fmla="*/ 87 w 104"/>
                  <a:gd name="T63" fmla="*/ 41 h 238"/>
                  <a:gd name="T64" fmla="*/ 84 w 104"/>
                  <a:gd name="T65" fmla="*/ 34 h 238"/>
                  <a:gd name="T66" fmla="*/ 81 w 104"/>
                  <a:gd name="T67" fmla="*/ 31 h 238"/>
                  <a:gd name="T68" fmla="*/ 79 w 104"/>
                  <a:gd name="T69" fmla="*/ 20 h 238"/>
                  <a:gd name="T70" fmla="*/ 70 w 104"/>
                  <a:gd name="T71" fmla="*/ 12 h 238"/>
                  <a:gd name="T72" fmla="*/ 61 w 104"/>
                  <a:gd name="T73" fmla="*/ 3 h 238"/>
                  <a:gd name="T74" fmla="*/ 52 w 104"/>
                  <a:gd name="T75" fmla="*/ 0 h 238"/>
                  <a:gd name="T76" fmla="*/ 37 w 104"/>
                  <a:gd name="T77" fmla="*/ 0 h 238"/>
                  <a:gd name="T78" fmla="*/ 28 w 104"/>
                  <a:gd name="T79" fmla="*/ 0 h 238"/>
                  <a:gd name="T80" fmla="*/ 19 w 104"/>
                  <a:gd name="T81" fmla="*/ 5 h 238"/>
                  <a:gd name="T82" fmla="*/ 13 w 104"/>
                  <a:gd name="T83" fmla="*/ 16 h 238"/>
                  <a:gd name="T84" fmla="*/ 13 w 104"/>
                  <a:gd name="T85" fmla="*/ 27 h 238"/>
                  <a:gd name="T86" fmla="*/ 10 w 104"/>
                  <a:gd name="T87" fmla="*/ 37 h 238"/>
                  <a:gd name="T88" fmla="*/ 10 w 104"/>
                  <a:gd name="T89" fmla="*/ 48 h 238"/>
                  <a:gd name="T90" fmla="*/ 10 w 104"/>
                  <a:gd name="T91" fmla="*/ 58 h 238"/>
                  <a:gd name="T92" fmla="*/ 6 w 104"/>
                  <a:gd name="T93" fmla="*/ 70 h 238"/>
                  <a:gd name="T94" fmla="*/ 3 w 104"/>
                  <a:gd name="T95" fmla="*/ 81 h 238"/>
                  <a:gd name="T96" fmla="*/ 0 w 104"/>
                  <a:gd name="T97" fmla="*/ 91 h 238"/>
                  <a:gd name="T98" fmla="*/ 3 w 104"/>
                  <a:gd name="T99" fmla="*/ 106 h 23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4"/>
                  <a:gd name="T151" fmla="*/ 0 h 238"/>
                  <a:gd name="T152" fmla="*/ 104 w 104"/>
                  <a:gd name="T153" fmla="*/ 238 h 23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4" h="238">
                    <a:moveTo>
                      <a:pt x="3" y="106"/>
                    </a:moveTo>
                    <a:lnTo>
                      <a:pt x="3" y="113"/>
                    </a:lnTo>
                    <a:lnTo>
                      <a:pt x="6" y="120"/>
                    </a:lnTo>
                    <a:lnTo>
                      <a:pt x="10" y="127"/>
                    </a:lnTo>
                    <a:lnTo>
                      <a:pt x="13" y="133"/>
                    </a:lnTo>
                    <a:lnTo>
                      <a:pt x="13" y="137"/>
                    </a:lnTo>
                    <a:lnTo>
                      <a:pt x="13" y="143"/>
                    </a:lnTo>
                    <a:lnTo>
                      <a:pt x="13" y="148"/>
                    </a:lnTo>
                    <a:lnTo>
                      <a:pt x="13" y="154"/>
                    </a:lnTo>
                    <a:lnTo>
                      <a:pt x="13" y="161"/>
                    </a:lnTo>
                    <a:lnTo>
                      <a:pt x="13" y="166"/>
                    </a:lnTo>
                    <a:lnTo>
                      <a:pt x="16" y="173"/>
                    </a:lnTo>
                    <a:lnTo>
                      <a:pt x="18" y="179"/>
                    </a:lnTo>
                    <a:lnTo>
                      <a:pt x="19" y="183"/>
                    </a:lnTo>
                    <a:lnTo>
                      <a:pt x="24" y="189"/>
                    </a:lnTo>
                    <a:lnTo>
                      <a:pt x="25" y="194"/>
                    </a:lnTo>
                    <a:lnTo>
                      <a:pt x="25" y="201"/>
                    </a:lnTo>
                    <a:lnTo>
                      <a:pt x="25" y="207"/>
                    </a:lnTo>
                    <a:lnTo>
                      <a:pt x="25" y="212"/>
                    </a:lnTo>
                    <a:lnTo>
                      <a:pt x="25" y="218"/>
                    </a:lnTo>
                    <a:lnTo>
                      <a:pt x="27" y="222"/>
                    </a:lnTo>
                    <a:lnTo>
                      <a:pt x="31" y="228"/>
                    </a:lnTo>
                    <a:lnTo>
                      <a:pt x="34" y="233"/>
                    </a:lnTo>
                    <a:lnTo>
                      <a:pt x="39" y="237"/>
                    </a:lnTo>
                    <a:lnTo>
                      <a:pt x="43" y="237"/>
                    </a:lnTo>
                    <a:lnTo>
                      <a:pt x="48" y="237"/>
                    </a:lnTo>
                    <a:lnTo>
                      <a:pt x="54" y="237"/>
                    </a:lnTo>
                    <a:lnTo>
                      <a:pt x="58" y="237"/>
                    </a:lnTo>
                    <a:lnTo>
                      <a:pt x="63" y="237"/>
                    </a:lnTo>
                    <a:lnTo>
                      <a:pt x="67" y="233"/>
                    </a:lnTo>
                    <a:lnTo>
                      <a:pt x="72" y="226"/>
                    </a:lnTo>
                    <a:lnTo>
                      <a:pt x="75" y="221"/>
                    </a:lnTo>
                    <a:lnTo>
                      <a:pt x="76" y="215"/>
                    </a:lnTo>
                    <a:lnTo>
                      <a:pt x="78" y="211"/>
                    </a:lnTo>
                    <a:lnTo>
                      <a:pt x="79" y="205"/>
                    </a:lnTo>
                    <a:lnTo>
                      <a:pt x="82" y="200"/>
                    </a:lnTo>
                    <a:lnTo>
                      <a:pt x="82" y="193"/>
                    </a:lnTo>
                    <a:lnTo>
                      <a:pt x="82" y="187"/>
                    </a:lnTo>
                    <a:lnTo>
                      <a:pt x="87" y="183"/>
                    </a:lnTo>
                    <a:lnTo>
                      <a:pt x="88" y="179"/>
                    </a:lnTo>
                    <a:lnTo>
                      <a:pt x="90" y="173"/>
                    </a:lnTo>
                    <a:lnTo>
                      <a:pt x="91" y="168"/>
                    </a:lnTo>
                    <a:lnTo>
                      <a:pt x="93" y="162"/>
                    </a:lnTo>
                    <a:lnTo>
                      <a:pt x="97" y="159"/>
                    </a:lnTo>
                    <a:lnTo>
                      <a:pt x="97" y="154"/>
                    </a:lnTo>
                    <a:lnTo>
                      <a:pt x="99" y="148"/>
                    </a:lnTo>
                    <a:lnTo>
                      <a:pt x="99" y="143"/>
                    </a:lnTo>
                    <a:lnTo>
                      <a:pt x="100" y="137"/>
                    </a:lnTo>
                    <a:lnTo>
                      <a:pt x="100" y="133"/>
                    </a:lnTo>
                    <a:lnTo>
                      <a:pt x="100" y="127"/>
                    </a:lnTo>
                    <a:lnTo>
                      <a:pt x="100" y="122"/>
                    </a:lnTo>
                    <a:lnTo>
                      <a:pt x="102" y="116"/>
                    </a:lnTo>
                    <a:lnTo>
                      <a:pt x="103" y="112"/>
                    </a:lnTo>
                    <a:lnTo>
                      <a:pt x="103" y="106"/>
                    </a:lnTo>
                    <a:lnTo>
                      <a:pt x="103" y="101"/>
                    </a:lnTo>
                    <a:lnTo>
                      <a:pt x="103" y="95"/>
                    </a:lnTo>
                    <a:lnTo>
                      <a:pt x="103" y="90"/>
                    </a:lnTo>
                    <a:lnTo>
                      <a:pt x="103" y="84"/>
                    </a:lnTo>
                    <a:lnTo>
                      <a:pt x="103" y="80"/>
                    </a:lnTo>
                    <a:lnTo>
                      <a:pt x="100" y="74"/>
                    </a:lnTo>
                    <a:lnTo>
                      <a:pt x="96" y="69"/>
                    </a:lnTo>
                    <a:lnTo>
                      <a:pt x="97" y="62"/>
                    </a:lnTo>
                    <a:lnTo>
                      <a:pt x="93" y="51"/>
                    </a:lnTo>
                    <a:lnTo>
                      <a:pt x="87" y="41"/>
                    </a:lnTo>
                    <a:lnTo>
                      <a:pt x="87" y="35"/>
                    </a:lnTo>
                    <a:lnTo>
                      <a:pt x="84" y="34"/>
                    </a:lnTo>
                    <a:lnTo>
                      <a:pt x="85" y="34"/>
                    </a:lnTo>
                    <a:lnTo>
                      <a:pt x="81" y="31"/>
                    </a:lnTo>
                    <a:lnTo>
                      <a:pt x="81" y="27"/>
                    </a:lnTo>
                    <a:lnTo>
                      <a:pt x="79" y="20"/>
                    </a:lnTo>
                    <a:lnTo>
                      <a:pt x="75" y="14"/>
                    </a:lnTo>
                    <a:lnTo>
                      <a:pt x="70" y="12"/>
                    </a:lnTo>
                    <a:lnTo>
                      <a:pt x="66" y="7"/>
                    </a:lnTo>
                    <a:lnTo>
                      <a:pt x="61" y="3"/>
                    </a:lnTo>
                    <a:lnTo>
                      <a:pt x="57" y="2"/>
                    </a:lnTo>
                    <a:lnTo>
                      <a:pt x="52" y="0"/>
                    </a:lnTo>
                    <a:lnTo>
                      <a:pt x="46" y="0"/>
                    </a:lnTo>
                    <a:lnTo>
                      <a:pt x="37" y="0"/>
                    </a:lnTo>
                    <a:lnTo>
                      <a:pt x="33" y="0"/>
                    </a:lnTo>
                    <a:lnTo>
                      <a:pt x="28" y="0"/>
                    </a:lnTo>
                    <a:lnTo>
                      <a:pt x="24" y="2"/>
                    </a:lnTo>
                    <a:lnTo>
                      <a:pt x="19" y="5"/>
                    </a:lnTo>
                    <a:lnTo>
                      <a:pt x="15" y="10"/>
                    </a:lnTo>
                    <a:lnTo>
                      <a:pt x="13" y="16"/>
                    </a:lnTo>
                    <a:lnTo>
                      <a:pt x="13" y="21"/>
                    </a:lnTo>
                    <a:lnTo>
                      <a:pt x="13" y="27"/>
                    </a:lnTo>
                    <a:lnTo>
                      <a:pt x="10" y="31"/>
                    </a:lnTo>
                    <a:lnTo>
                      <a:pt x="10" y="37"/>
                    </a:lnTo>
                    <a:lnTo>
                      <a:pt x="10" y="42"/>
                    </a:lnTo>
                    <a:lnTo>
                      <a:pt x="10" y="48"/>
                    </a:lnTo>
                    <a:lnTo>
                      <a:pt x="10" y="53"/>
                    </a:lnTo>
                    <a:lnTo>
                      <a:pt x="10" y="58"/>
                    </a:lnTo>
                    <a:lnTo>
                      <a:pt x="7" y="66"/>
                    </a:lnTo>
                    <a:lnTo>
                      <a:pt x="6" y="70"/>
                    </a:lnTo>
                    <a:lnTo>
                      <a:pt x="4" y="76"/>
                    </a:lnTo>
                    <a:lnTo>
                      <a:pt x="3" y="81"/>
                    </a:lnTo>
                    <a:lnTo>
                      <a:pt x="1" y="87"/>
                    </a:lnTo>
                    <a:lnTo>
                      <a:pt x="0" y="91"/>
                    </a:lnTo>
                    <a:lnTo>
                      <a:pt x="0" y="97"/>
                    </a:lnTo>
                    <a:lnTo>
                      <a:pt x="3" y="106"/>
                    </a:lnTo>
                  </a:path>
                </a:pathLst>
              </a:custGeom>
              <a:blipFill dpi="0" rotWithShape="0">
                <a:blip r:embed="rId2"/>
                <a:srcRect/>
                <a:tile tx="0" ty="0" sx="100000" sy="100000" flip="none" algn="tl"/>
              </a:blipFill>
              <a:ln w="12700" cap="rnd">
                <a:solidFill>
                  <a:srgbClr val="000000"/>
                </a:solidFill>
                <a:round/>
                <a:headEnd/>
                <a:tailEnd/>
              </a:ln>
            </p:spPr>
            <p:txBody>
              <a:bodyPr/>
              <a:lstStyle/>
              <a:p>
                <a:pPr fontAlgn="base">
                  <a:spcBef>
                    <a:spcPct val="0"/>
                  </a:spcBef>
                  <a:spcAft>
                    <a:spcPct val="0"/>
                  </a:spcAft>
                </a:pPr>
                <a:endParaRPr lang="vi-VN" smtClean="0">
                  <a:solidFill>
                    <a:srgbClr val="000000"/>
                  </a:solidFill>
                </a:endParaRPr>
              </a:p>
            </p:txBody>
          </p:sp>
          <p:grpSp>
            <p:nvGrpSpPr>
              <p:cNvPr id="24599" name="Group 28"/>
              <p:cNvGrpSpPr>
                <a:grpSpLocks/>
              </p:cNvGrpSpPr>
              <p:nvPr/>
            </p:nvGrpSpPr>
            <p:grpSpPr bwMode="auto">
              <a:xfrm>
                <a:off x="1724" y="5589"/>
                <a:ext cx="88" cy="154"/>
                <a:chOff x="1724" y="5589"/>
                <a:chExt cx="88" cy="154"/>
              </a:xfrm>
            </p:grpSpPr>
            <p:grpSp>
              <p:nvGrpSpPr>
                <p:cNvPr id="24601" name="Group 29"/>
                <p:cNvGrpSpPr>
                  <a:grpSpLocks/>
                </p:cNvGrpSpPr>
                <p:nvPr/>
              </p:nvGrpSpPr>
              <p:grpSpPr bwMode="auto">
                <a:xfrm>
                  <a:off x="1724" y="5683"/>
                  <a:ext cx="88" cy="60"/>
                  <a:chOff x="1724" y="5683"/>
                  <a:chExt cx="88" cy="60"/>
                </a:xfrm>
              </p:grpSpPr>
              <p:sp>
                <p:nvSpPr>
                  <p:cNvPr id="24605" name="Line 30"/>
                  <p:cNvSpPr>
                    <a:spLocks noChangeShapeType="1"/>
                  </p:cNvSpPr>
                  <p:nvPr/>
                </p:nvSpPr>
                <p:spPr bwMode="auto">
                  <a:xfrm flipV="1">
                    <a:off x="1768" y="5685"/>
                    <a:ext cx="0" cy="58"/>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606" name="Line 31"/>
                  <p:cNvSpPr>
                    <a:spLocks noChangeShapeType="1"/>
                  </p:cNvSpPr>
                  <p:nvPr/>
                </p:nvSpPr>
                <p:spPr bwMode="auto">
                  <a:xfrm flipH="1">
                    <a:off x="1724" y="5683"/>
                    <a:ext cx="88" cy="0"/>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24602" name="Group 32"/>
                <p:cNvGrpSpPr>
                  <a:grpSpLocks/>
                </p:cNvGrpSpPr>
                <p:nvPr/>
              </p:nvGrpSpPr>
              <p:grpSpPr bwMode="auto">
                <a:xfrm>
                  <a:off x="1724" y="5589"/>
                  <a:ext cx="88" cy="60"/>
                  <a:chOff x="1724" y="5589"/>
                  <a:chExt cx="88" cy="60"/>
                </a:xfrm>
              </p:grpSpPr>
              <p:sp>
                <p:nvSpPr>
                  <p:cNvPr id="24603" name="Line 33"/>
                  <p:cNvSpPr>
                    <a:spLocks noChangeShapeType="1"/>
                  </p:cNvSpPr>
                  <p:nvPr/>
                </p:nvSpPr>
                <p:spPr bwMode="auto">
                  <a:xfrm>
                    <a:off x="1768" y="5589"/>
                    <a:ext cx="0" cy="58"/>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4604" name="Line 34"/>
                  <p:cNvSpPr>
                    <a:spLocks noChangeShapeType="1"/>
                  </p:cNvSpPr>
                  <p:nvPr/>
                </p:nvSpPr>
                <p:spPr bwMode="auto">
                  <a:xfrm flipH="1">
                    <a:off x="1724" y="5649"/>
                    <a:ext cx="88" cy="0"/>
                  </a:xfrm>
                  <a:prstGeom prst="line">
                    <a:avLst/>
                  </a:prstGeom>
                  <a:noFill/>
                  <a:ln w="12700">
                    <a:solidFill>
                      <a:srgbClr val="000000"/>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sp>
            <p:nvSpPr>
              <p:cNvPr id="24600" name="Line 35"/>
              <p:cNvSpPr>
                <a:spLocks noChangeShapeType="1"/>
              </p:cNvSpPr>
              <p:nvPr/>
            </p:nvSpPr>
            <p:spPr bwMode="auto">
              <a:xfrm>
                <a:off x="1681" y="5743"/>
                <a:ext cx="169"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4584" name="Rectangle 36"/>
            <p:cNvSpPr>
              <a:spLocks noChangeArrowheads="1"/>
            </p:cNvSpPr>
            <p:nvPr/>
          </p:nvSpPr>
          <p:spPr bwMode="auto">
            <a:xfrm>
              <a:off x="1824" y="1680"/>
              <a:ext cx="100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fontAlgn="base">
                <a:spcBef>
                  <a:spcPct val="0"/>
                </a:spcBef>
                <a:spcAft>
                  <a:spcPct val="0"/>
                </a:spcAft>
              </a:pPr>
              <a:r>
                <a:rPr lang="en-US" sz="2000" smtClean="0">
                  <a:solidFill>
                    <a:srgbClr val="000000"/>
                  </a:solidFill>
                </a:rPr>
                <a:t>V</a:t>
              </a:r>
              <a:r>
                <a:rPr lang="en-US" smtClean="0">
                  <a:solidFill>
                    <a:srgbClr val="000000"/>
                  </a:solidFill>
                </a:rPr>
                <a:t>ật Cảm Biến</a:t>
              </a:r>
            </a:p>
          </p:txBody>
        </p:sp>
      </p:grpSp>
      <p:pic>
        <p:nvPicPr>
          <p:cNvPr id="24579" name="Picture 37"/>
          <p:cNvPicPr>
            <a:picLocks noGrp="1"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1066800" y="2209800"/>
            <a:ext cx="2667000" cy="2266950"/>
          </a:xfrm>
          <a:noFill/>
        </p:spPr>
      </p:pic>
      <p:sp>
        <p:nvSpPr>
          <p:cNvPr id="24580" name="Text Box 38"/>
          <p:cNvSpPr txBox="1">
            <a:spLocks noChangeArrowheads="1"/>
          </p:cNvSpPr>
          <p:nvPr/>
        </p:nvSpPr>
        <p:spPr bwMode="auto">
          <a:xfrm>
            <a:off x="762000" y="4953000"/>
            <a:ext cx="7696200" cy="1204913"/>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u="sng" smtClean="0">
                <a:solidFill>
                  <a:srgbClr val="FF0000"/>
                </a:solidFill>
              </a:rPr>
              <a:t>Nguyên Tắc Hoạt Động: </a:t>
            </a:r>
          </a:p>
          <a:p>
            <a:pPr eaLnBrk="1" fontAlgn="base" hangingPunct="1">
              <a:spcBef>
                <a:spcPct val="40000"/>
              </a:spcBef>
              <a:spcAft>
                <a:spcPct val="0"/>
              </a:spcAft>
            </a:pPr>
            <a:r>
              <a:rPr lang="en-US" sz="2000" b="1" smtClean="0">
                <a:solidFill>
                  <a:srgbClr val="0000FF"/>
                </a:solidFill>
              </a:rPr>
              <a:t>Phát hiện theo nguyên tắc tĩnh điện (sự thay đổi điện dung giữa vật cảm biến và đầu sensor), có thể phát hiện tất cả vật</a:t>
            </a:r>
          </a:p>
        </p:txBody>
      </p:sp>
      <p:sp>
        <p:nvSpPr>
          <p:cNvPr id="24581" name="Text Box 39" descr="White marble"/>
          <p:cNvSpPr txBox="1">
            <a:spLocks noChangeArrowheads="1"/>
          </p:cNvSpPr>
          <p:nvPr/>
        </p:nvSpPr>
        <p:spPr bwMode="auto">
          <a:xfrm>
            <a:off x="2981325" y="361950"/>
            <a:ext cx="3086100" cy="457200"/>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Cảm Biến Tiệm Cận</a:t>
            </a:r>
          </a:p>
        </p:txBody>
      </p:sp>
      <p:sp>
        <p:nvSpPr>
          <p:cNvPr id="24582" name="Text Box 40"/>
          <p:cNvSpPr txBox="1">
            <a:spLocks noChangeArrowheads="1"/>
          </p:cNvSpPr>
          <p:nvPr/>
        </p:nvSpPr>
        <p:spPr bwMode="auto">
          <a:xfrm>
            <a:off x="2438400" y="895350"/>
            <a:ext cx="4267200" cy="457200"/>
          </a:xfrm>
          <a:prstGeom prst="rect">
            <a:avLst/>
          </a:prstGeom>
          <a:gradFill rotWithShape="0">
            <a:gsLst>
              <a:gs pos="0">
                <a:srgbClr val="760076"/>
              </a:gs>
              <a:gs pos="50000">
                <a:srgbClr val="FF00FF"/>
              </a:gs>
              <a:gs pos="100000">
                <a:srgbClr val="760076"/>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FFFF"/>
                </a:solidFill>
              </a:rPr>
              <a:t>Loại 2: Cảm Ứng Điện Dung</a:t>
            </a:r>
          </a:p>
        </p:txBody>
      </p:sp>
    </p:spTree>
    <p:extLst>
      <p:ext uri="{BB962C8B-B14F-4D97-AF65-F5344CB8AC3E}">
        <p14:creationId xmlns:p14="http://schemas.microsoft.com/office/powerpoint/2010/main" val="1026874785"/>
      </p:ext>
    </p:extLst>
  </p:cSld>
  <p:clrMapOvr>
    <a:masterClrMapping/>
  </p:clrMapOvr>
  <p:transition>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5603" name="Rectangle 3"/>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5604" name="Rectangle 4"/>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5605" name="Group 5"/>
          <p:cNvGrpSpPr>
            <a:grpSpLocks/>
          </p:cNvGrpSpPr>
          <p:nvPr/>
        </p:nvGrpSpPr>
        <p:grpSpPr bwMode="auto">
          <a:xfrm>
            <a:off x="38100" y="598488"/>
            <a:ext cx="9048750" cy="1774825"/>
            <a:chOff x="180" y="588"/>
            <a:chExt cx="3960" cy="864"/>
          </a:xfrm>
        </p:grpSpPr>
        <p:sp>
          <p:nvSpPr>
            <p:cNvPr id="25621"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5622"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5606" name="Line 8"/>
          <p:cNvSpPr>
            <a:spLocks noChangeShapeType="1"/>
          </p:cNvSpPr>
          <p:nvPr/>
        </p:nvSpPr>
        <p:spPr bwMode="auto">
          <a:xfrm flipV="1">
            <a:off x="38100" y="129540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5607" name="Freeform 9"/>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5608" name="Text Box 10"/>
          <p:cNvSpPr txBox="1">
            <a:spLocks noChangeArrowheads="1"/>
          </p:cNvSpPr>
          <p:nvPr/>
        </p:nvSpPr>
        <p:spPr bwMode="auto">
          <a:xfrm>
            <a:off x="95250" y="868363"/>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25609" name="Text Box 11"/>
          <p:cNvSpPr txBox="1">
            <a:spLocks noChangeArrowheads="1"/>
          </p:cNvSpPr>
          <p:nvPr/>
        </p:nvSpPr>
        <p:spPr bwMode="auto">
          <a:xfrm>
            <a:off x="142875" y="15621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25610"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5611"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5612" name="Text Box 14"/>
          <p:cNvSpPr txBox="1">
            <a:spLocks noChangeArrowheads="1"/>
          </p:cNvSpPr>
          <p:nvPr/>
        </p:nvSpPr>
        <p:spPr bwMode="auto">
          <a:xfrm>
            <a:off x="838200" y="190500"/>
            <a:ext cx="75438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MỰC CHẤT LỎNG TRONG BỒN</a:t>
            </a:r>
          </a:p>
        </p:txBody>
      </p:sp>
      <p:sp>
        <p:nvSpPr>
          <p:cNvPr id="25613" name="Text Box 15"/>
          <p:cNvSpPr txBox="1">
            <a:spLocks noChangeArrowheads="1"/>
          </p:cNvSpPr>
          <p:nvPr/>
        </p:nvSpPr>
        <p:spPr bwMode="auto">
          <a:xfrm>
            <a:off x="1543050" y="819150"/>
            <a:ext cx="75279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Phát hiện mực chất lỏng trong bồn mà không bị ảnh hưởng bởi bọt?</a:t>
            </a:r>
          </a:p>
        </p:txBody>
      </p:sp>
      <p:sp>
        <p:nvSpPr>
          <p:cNvPr id="25614" name="Text Box 16"/>
          <p:cNvSpPr txBox="1">
            <a:spLocks noChangeArrowheads="1"/>
          </p:cNvSpPr>
          <p:nvPr/>
        </p:nvSpPr>
        <p:spPr bwMode="auto">
          <a:xfrm>
            <a:off x="1543050" y="1333500"/>
            <a:ext cx="7481888"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200" b="1" smtClean="0">
                <a:solidFill>
                  <a:srgbClr val="0000FF"/>
                </a:solidFill>
              </a:rPr>
              <a:t>Sử dụng sensor loại điện dung với nút điều chỉnh độ nhạy giúp triệt tiêu được ảnh hưởng của bọt khí.</a:t>
            </a:r>
          </a:p>
        </p:txBody>
      </p:sp>
      <p:pic>
        <p:nvPicPr>
          <p:cNvPr id="25615" name="Picture 17" descr="27pic_E2KQ-X10ME1"/>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2362200" y="2400300"/>
            <a:ext cx="6172200" cy="4038600"/>
          </a:xfrm>
        </p:spPr>
      </p:pic>
      <p:sp>
        <p:nvSpPr>
          <p:cNvPr id="25616" name="Text Box 18"/>
          <p:cNvSpPr txBox="1">
            <a:spLocks noChangeArrowheads="1"/>
          </p:cNvSpPr>
          <p:nvPr/>
        </p:nvSpPr>
        <p:spPr bwMode="auto">
          <a:xfrm>
            <a:off x="8080375" y="2457450"/>
            <a:ext cx="6254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00"/>
                </a:solidFill>
              </a:rPr>
              <a:t>bọt</a:t>
            </a:r>
          </a:p>
        </p:txBody>
      </p:sp>
      <p:sp>
        <p:nvSpPr>
          <p:cNvPr id="25617" name="Text Box 19"/>
          <p:cNvSpPr txBox="1">
            <a:spLocks noChangeArrowheads="1"/>
          </p:cNvSpPr>
          <p:nvPr/>
        </p:nvSpPr>
        <p:spPr bwMode="auto">
          <a:xfrm>
            <a:off x="6096000" y="5276850"/>
            <a:ext cx="11636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0000"/>
                </a:solidFill>
              </a:rPr>
              <a:t>Chất lỏng</a:t>
            </a:r>
          </a:p>
        </p:txBody>
      </p:sp>
      <p:sp>
        <p:nvSpPr>
          <p:cNvPr id="25618" name="Text Box 20"/>
          <p:cNvSpPr txBox="1">
            <a:spLocks noChangeArrowheads="1"/>
          </p:cNvSpPr>
          <p:nvPr/>
        </p:nvSpPr>
        <p:spPr bwMode="auto">
          <a:xfrm>
            <a:off x="4552950" y="6064250"/>
            <a:ext cx="1600200" cy="33655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333399"/>
                </a:solidFill>
              </a:rPr>
              <a:t>E2KQ-X10ME1</a:t>
            </a:r>
          </a:p>
        </p:txBody>
      </p:sp>
      <p:sp>
        <p:nvSpPr>
          <p:cNvPr id="25619" name="Text Box 21"/>
          <p:cNvSpPr txBox="1">
            <a:spLocks noChangeArrowheads="1"/>
          </p:cNvSpPr>
          <p:nvPr/>
        </p:nvSpPr>
        <p:spPr bwMode="auto">
          <a:xfrm>
            <a:off x="2419350" y="5238750"/>
            <a:ext cx="8905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0000"/>
                </a:solidFill>
              </a:rPr>
              <a:t>Dây ra</a:t>
            </a:r>
          </a:p>
        </p:txBody>
      </p:sp>
      <p:sp>
        <p:nvSpPr>
          <p:cNvPr id="25620" name="Text Box 22"/>
          <p:cNvSpPr txBox="1">
            <a:spLocks noChangeArrowheads="1"/>
          </p:cNvSpPr>
          <p:nvPr/>
        </p:nvSpPr>
        <p:spPr bwMode="auto">
          <a:xfrm>
            <a:off x="1657350" y="4311650"/>
            <a:ext cx="2362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600" b="1" smtClean="0">
                <a:solidFill>
                  <a:srgbClr val="000000"/>
                </a:solidFill>
              </a:rPr>
              <a:t>Điều chỉnh độ nhạy</a:t>
            </a:r>
          </a:p>
        </p:txBody>
      </p:sp>
    </p:spTree>
    <p:extLst>
      <p:ext uri="{BB962C8B-B14F-4D97-AF65-F5344CB8AC3E}">
        <p14:creationId xmlns:p14="http://schemas.microsoft.com/office/powerpoint/2010/main" val="4157565715"/>
      </p:ext>
    </p:extLst>
  </p:cSld>
  <p:clrMapOvr>
    <a:masterClrMapping/>
  </p:clrMapOvr>
  <p:transition>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950" y="2419350"/>
            <a:ext cx="4095750" cy="409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3"/>
          <p:cNvSpPr>
            <a:spLocks noChangeArrowheads="1"/>
          </p:cNvSpPr>
          <p:nvPr/>
        </p:nvSpPr>
        <p:spPr bwMode="auto">
          <a:xfrm>
            <a:off x="38100" y="598488"/>
            <a:ext cx="1303338" cy="1771650"/>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6628" name="Rectangle 4"/>
          <p:cNvSpPr>
            <a:spLocks noChangeArrowheads="1"/>
          </p:cNvSpPr>
          <p:nvPr/>
        </p:nvSpPr>
        <p:spPr bwMode="auto">
          <a:xfrm>
            <a:off x="38100" y="57150"/>
            <a:ext cx="9048750" cy="541338"/>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6629" name="Rectangle 5"/>
          <p:cNvSpPr>
            <a:spLocks noChangeArrowheads="1"/>
          </p:cNvSpPr>
          <p:nvPr/>
        </p:nvSpPr>
        <p:spPr bwMode="auto">
          <a:xfrm>
            <a:off x="38100" y="60325"/>
            <a:ext cx="9048750" cy="6740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6630" name="Group 6"/>
          <p:cNvGrpSpPr>
            <a:grpSpLocks/>
          </p:cNvGrpSpPr>
          <p:nvPr/>
        </p:nvGrpSpPr>
        <p:grpSpPr bwMode="auto">
          <a:xfrm>
            <a:off x="38100" y="598488"/>
            <a:ext cx="9048750" cy="1774825"/>
            <a:chOff x="180" y="588"/>
            <a:chExt cx="3960" cy="864"/>
          </a:xfrm>
        </p:grpSpPr>
        <p:sp>
          <p:nvSpPr>
            <p:cNvPr id="26642" name="Line 7"/>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6643" name="Line 8"/>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6631" name="Line 9"/>
          <p:cNvSpPr>
            <a:spLocks noChangeShapeType="1"/>
          </p:cNvSpPr>
          <p:nvPr/>
        </p:nvSpPr>
        <p:spPr bwMode="auto">
          <a:xfrm flipV="1">
            <a:off x="38100" y="1123950"/>
            <a:ext cx="9048750" cy="14288"/>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6632" name="Freeform 10"/>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6633" name="Text Box 11"/>
          <p:cNvSpPr txBox="1">
            <a:spLocks noChangeArrowheads="1"/>
          </p:cNvSpPr>
          <p:nvPr/>
        </p:nvSpPr>
        <p:spPr bwMode="auto">
          <a:xfrm>
            <a:off x="142875" y="1447800"/>
            <a:ext cx="11271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p>
        </p:txBody>
      </p:sp>
      <p:sp>
        <p:nvSpPr>
          <p:cNvPr id="26634" name="Freeform 12"/>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6635" name="Freeform 13"/>
          <p:cNvSpPr>
            <a:spLocks/>
          </p:cNvSpPr>
          <p:nvPr/>
        </p:nvSpPr>
        <p:spPr bwMode="auto">
          <a:xfrm>
            <a:off x="1346200" y="611188"/>
            <a:ext cx="3175" cy="1738312"/>
          </a:xfrm>
          <a:custGeom>
            <a:avLst/>
            <a:gdLst>
              <a:gd name="T0" fmla="*/ 10080625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6636" name="Text Box 14"/>
          <p:cNvSpPr txBox="1">
            <a:spLocks noChangeArrowheads="1"/>
          </p:cNvSpPr>
          <p:nvPr/>
        </p:nvSpPr>
        <p:spPr bwMode="auto">
          <a:xfrm>
            <a:off x="1504950" y="1143000"/>
            <a:ext cx="725805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00FF"/>
                </a:solidFill>
              </a:rPr>
              <a:t>Sử dụng ống nhựa kèm theo, mực nước trong bồn sẽ chính là mực nước trên ống nhựa, sensor họ E2K-L có thể phát hiện chính xác mực nước trong bồn và cho ra tín hiệu khi nước đầy, nước cạn </a:t>
            </a:r>
          </a:p>
        </p:txBody>
      </p:sp>
      <p:sp>
        <p:nvSpPr>
          <p:cNvPr id="26637" name="Text Box 16"/>
          <p:cNvSpPr txBox="1">
            <a:spLocks noChangeArrowheads="1"/>
          </p:cNvSpPr>
          <p:nvPr/>
        </p:nvSpPr>
        <p:spPr bwMode="auto">
          <a:xfrm>
            <a:off x="95250" y="773113"/>
            <a:ext cx="1222375"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26638" name="Text Box 17"/>
          <p:cNvSpPr txBox="1">
            <a:spLocks noChangeArrowheads="1"/>
          </p:cNvSpPr>
          <p:nvPr/>
        </p:nvSpPr>
        <p:spPr bwMode="auto">
          <a:xfrm>
            <a:off x="838200" y="190500"/>
            <a:ext cx="754380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MỰC CHẤT LỎNG TRONG BỒN</a:t>
            </a:r>
          </a:p>
        </p:txBody>
      </p:sp>
      <p:sp>
        <p:nvSpPr>
          <p:cNvPr id="26639" name="Text Box 18"/>
          <p:cNvSpPr txBox="1">
            <a:spLocks noChangeArrowheads="1"/>
          </p:cNvSpPr>
          <p:nvPr/>
        </p:nvSpPr>
        <p:spPr bwMode="auto">
          <a:xfrm>
            <a:off x="1543050" y="762000"/>
            <a:ext cx="75279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b="1" smtClean="0">
                <a:solidFill>
                  <a:srgbClr val="009900"/>
                </a:solidFill>
              </a:rPr>
              <a:t>Phát hiện mực chất lỏng trong bồn?</a:t>
            </a:r>
          </a:p>
        </p:txBody>
      </p:sp>
      <p:sp>
        <p:nvSpPr>
          <p:cNvPr id="26640" name="Text Box 19"/>
          <p:cNvSpPr txBox="1">
            <a:spLocks noChangeArrowheads="1"/>
          </p:cNvSpPr>
          <p:nvPr/>
        </p:nvSpPr>
        <p:spPr bwMode="auto">
          <a:xfrm>
            <a:off x="3048000" y="5143500"/>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000" b="1" smtClean="0">
                <a:solidFill>
                  <a:srgbClr val="000000"/>
                </a:solidFill>
              </a:rPr>
              <a:t>E2K-L</a:t>
            </a:r>
          </a:p>
        </p:txBody>
      </p:sp>
      <p:pic>
        <p:nvPicPr>
          <p:cNvPr id="26641" name="Picture 20" descr="sensor_application_e2k_l_optimum_for_liquid_dete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1650" y="3486150"/>
            <a:ext cx="30480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665013"/>
      </p:ext>
    </p:extLst>
  </p:cSld>
  <p:clrMapOvr>
    <a:masterClrMapping/>
  </p:clrMapOvr>
  <p:transition>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57150" y="619125"/>
            <a:ext cx="1301750" cy="1736725"/>
          </a:xfrm>
          <a:prstGeom prst="rect">
            <a:avLst/>
          </a:prstGeom>
          <a:solidFill>
            <a:srgbClr val="FFFFCC"/>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7651" name="Rectangle 3"/>
          <p:cNvSpPr>
            <a:spLocks noChangeArrowheads="1"/>
          </p:cNvSpPr>
          <p:nvPr/>
        </p:nvSpPr>
        <p:spPr bwMode="auto">
          <a:xfrm>
            <a:off x="57150" y="79375"/>
            <a:ext cx="9029700" cy="539750"/>
          </a:xfrm>
          <a:prstGeom prst="rect">
            <a:avLst/>
          </a:prstGeom>
          <a:solidFill>
            <a:srgbClr val="FFFF00"/>
          </a:solidFill>
          <a:ln w="9525">
            <a:solidFill>
              <a:srgbClr val="C0C0C0"/>
            </a:solidFill>
            <a:miter lim="800000"/>
            <a:headEnd/>
            <a:tailEnd/>
          </a:ln>
        </p:spPr>
        <p:txBody>
          <a:bodyPr wrap="none" anchor="ctr"/>
          <a:lstStyle/>
          <a:p>
            <a:pPr fontAlgn="base">
              <a:spcBef>
                <a:spcPct val="0"/>
              </a:spcBef>
              <a:spcAft>
                <a:spcPct val="0"/>
              </a:spcAft>
            </a:pPr>
            <a:endParaRPr lang="vi-VN" smtClean="0">
              <a:solidFill>
                <a:srgbClr val="000000"/>
              </a:solidFill>
            </a:endParaRPr>
          </a:p>
        </p:txBody>
      </p:sp>
      <p:sp>
        <p:nvSpPr>
          <p:cNvPr id="27652" name="Rectangle 4"/>
          <p:cNvSpPr>
            <a:spLocks noChangeArrowheads="1"/>
          </p:cNvSpPr>
          <p:nvPr/>
        </p:nvSpPr>
        <p:spPr bwMode="auto">
          <a:xfrm>
            <a:off x="57150" y="82550"/>
            <a:ext cx="9029700" cy="67230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27653" name="Group 5"/>
          <p:cNvGrpSpPr>
            <a:grpSpLocks/>
          </p:cNvGrpSpPr>
          <p:nvPr/>
        </p:nvGrpSpPr>
        <p:grpSpPr bwMode="auto">
          <a:xfrm>
            <a:off x="57150" y="619125"/>
            <a:ext cx="9029700" cy="1738313"/>
            <a:chOff x="180" y="588"/>
            <a:chExt cx="3960" cy="864"/>
          </a:xfrm>
        </p:grpSpPr>
        <p:sp>
          <p:nvSpPr>
            <p:cNvPr id="27673" name="Line 6"/>
            <p:cNvSpPr>
              <a:spLocks noChangeShapeType="1"/>
            </p:cNvSpPr>
            <p:nvPr/>
          </p:nvSpPr>
          <p:spPr bwMode="auto">
            <a:xfrm>
              <a:off x="180" y="588"/>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74" name="Line 7"/>
            <p:cNvSpPr>
              <a:spLocks noChangeShapeType="1"/>
            </p:cNvSpPr>
            <p:nvPr/>
          </p:nvSpPr>
          <p:spPr bwMode="auto">
            <a:xfrm>
              <a:off x="180" y="1452"/>
              <a:ext cx="39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27654" name="Line 8"/>
          <p:cNvSpPr>
            <a:spLocks noChangeShapeType="1"/>
          </p:cNvSpPr>
          <p:nvPr/>
        </p:nvSpPr>
        <p:spPr bwMode="auto">
          <a:xfrm>
            <a:off x="57150" y="1366838"/>
            <a:ext cx="9029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55" name="Freeform 9"/>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56" name="Text Box 10"/>
          <p:cNvSpPr txBox="1">
            <a:spLocks noChangeArrowheads="1"/>
          </p:cNvSpPr>
          <p:nvPr/>
        </p:nvSpPr>
        <p:spPr bwMode="auto">
          <a:xfrm>
            <a:off x="131763" y="868363"/>
            <a:ext cx="1239837"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pPr>
            <a:r>
              <a:rPr lang="en-US" sz="1300" b="1" smtClean="0">
                <a:solidFill>
                  <a:srgbClr val="009900"/>
                </a:solidFill>
                <a:latin typeface="Times New Roman" pitchFamily="18" charset="0"/>
              </a:rPr>
              <a:t>APPLICATION</a:t>
            </a:r>
          </a:p>
        </p:txBody>
      </p:sp>
      <p:sp>
        <p:nvSpPr>
          <p:cNvPr id="27657" name="Text Box 11"/>
          <p:cNvSpPr txBox="1">
            <a:spLocks noChangeArrowheads="1"/>
          </p:cNvSpPr>
          <p:nvPr/>
        </p:nvSpPr>
        <p:spPr bwMode="auto">
          <a:xfrm>
            <a:off x="112713" y="1568450"/>
            <a:ext cx="1163637"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1600" b="1" smtClean="0">
                <a:solidFill>
                  <a:srgbClr val="0000FF"/>
                </a:solidFill>
                <a:latin typeface="Times New Roman" pitchFamily="18" charset="0"/>
              </a:rPr>
              <a:t> SOLUTION</a:t>
            </a:r>
            <a:endParaRPr lang="en-US" sz="1200" b="1" smtClean="0">
              <a:solidFill>
                <a:srgbClr val="000000"/>
              </a:solidFill>
              <a:latin typeface="Times New Roman" pitchFamily="18" charset="0"/>
            </a:endParaRPr>
          </a:p>
        </p:txBody>
      </p:sp>
      <p:sp>
        <p:nvSpPr>
          <p:cNvPr id="27658" name="Freeform 12"/>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59" name="Freeform 13"/>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0" name="Freeform 14"/>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1" name="Freeform 15"/>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2" name="Freeform 16"/>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3" name="Freeform 17"/>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4" name="Freeform 18"/>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5" name="Freeform 19"/>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6" name="Freeform 20"/>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7" name="Freeform 21"/>
          <p:cNvSpPr>
            <a:spLocks/>
          </p:cNvSpPr>
          <p:nvPr/>
        </p:nvSpPr>
        <p:spPr bwMode="auto">
          <a:xfrm>
            <a:off x="1363663" y="631825"/>
            <a:ext cx="1587" cy="1731963"/>
          </a:xfrm>
          <a:custGeom>
            <a:avLst/>
            <a:gdLst>
              <a:gd name="T0" fmla="*/ 2518569 w 1"/>
              <a:gd name="T1" fmla="*/ 0 h 1036"/>
              <a:gd name="T2" fmla="*/ 0 w 1"/>
              <a:gd name="T3" fmla="*/ 2147483647 h 1036"/>
              <a:gd name="T4" fmla="*/ 0 60000 65536"/>
              <a:gd name="T5" fmla="*/ 0 60000 65536"/>
              <a:gd name="T6" fmla="*/ 0 w 1"/>
              <a:gd name="T7" fmla="*/ 0 h 1036"/>
              <a:gd name="T8" fmla="*/ 1 w 1"/>
              <a:gd name="T9" fmla="*/ 1036 h 1036"/>
            </a:gdLst>
            <a:ahLst/>
            <a:cxnLst>
              <a:cxn ang="T4">
                <a:pos x="T0" y="T1"/>
              </a:cxn>
              <a:cxn ang="T5">
                <a:pos x="T2" y="T3"/>
              </a:cxn>
            </a:cxnLst>
            <a:rect l="T6" t="T7" r="T8" b="T9"/>
            <a:pathLst>
              <a:path w="1" h="1036">
                <a:moveTo>
                  <a:pt x="1" y="0"/>
                </a:moveTo>
                <a:lnTo>
                  <a:pt x="0" y="1036"/>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7668" name="Text Box 22"/>
          <p:cNvSpPr txBox="1">
            <a:spLocks noChangeArrowheads="1"/>
          </p:cNvSpPr>
          <p:nvPr/>
        </p:nvSpPr>
        <p:spPr bwMode="auto">
          <a:xfrm>
            <a:off x="1146175" y="198438"/>
            <a:ext cx="7235825"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fontAlgn="base">
              <a:spcBef>
                <a:spcPct val="50000"/>
              </a:spcBef>
              <a:spcAft>
                <a:spcPct val="0"/>
              </a:spcAft>
            </a:pPr>
            <a:r>
              <a:rPr lang="en-US" sz="2200" b="1" smtClean="0">
                <a:solidFill>
                  <a:srgbClr val="FF3300"/>
                </a:solidFill>
              </a:rPr>
              <a:t>PHÁT HIỆN SỮA / NƯỚC TRÁI CÂY BÊN TRONG HỘP</a:t>
            </a:r>
          </a:p>
        </p:txBody>
      </p:sp>
      <p:sp>
        <p:nvSpPr>
          <p:cNvPr id="27669" name="Text Box 23"/>
          <p:cNvSpPr txBox="1">
            <a:spLocks noChangeArrowheads="1"/>
          </p:cNvSpPr>
          <p:nvPr/>
        </p:nvSpPr>
        <p:spPr bwMode="auto">
          <a:xfrm>
            <a:off x="1719263" y="803275"/>
            <a:ext cx="69865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2000" b="1" smtClean="0">
                <a:solidFill>
                  <a:srgbClr val="009900"/>
                </a:solidFill>
              </a:rPr>
              <a:t>Phát hiện được sữa / nước trái cây bên trong hộp giấy</a:t>
            </a:r>
          </a:p>
        </p:txBody>
      </p:sp>
      <p:sp>
        <p:nvSpPr>
          <p:cNvPr id="27670" name="Text Box 24"/>
          <p:cNvSpPr txBox="1">
            <a:spLocks noChangeArrowheads="1"/>
          </p:cNvSpPr>
          <p:nvPr/>
        </p:nvSpPr>
        <p:spPr bwMode="auto">
          <a:xfrm>
            <a:off x="1719263" y="1504950"/>
            <a:ext cx="66055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50000"/>
              </a:spcBef>
              <a:spcAft>
                <a:spcPct val="0"/>
              </a:spcAft>
              <a:buClr>
                <a:srgbClr val="FF3300"/>
              </a:buClr>
              <a:buSzPct val="150000"/>
            </a:pPr>
            <a:r>
              <a:rPr lang="en-US" sz="2000" b="1" smtClean="0">
                <a:solidFill>
                  <a:srgbClr val="0000FF"/>
                </a:solidFill>
              </a:rPr>
              <a:t>E2K-C là sensor tiệm cận công suất lớn và có thể phát hiện được chất lỏng bên trong hộp hay không.</a:t>
            </a:r>
          </a:p>
        </p:txBody>
      </p:sp>
      <p:sp>
        <p:nvSpPr>
          <p:cNvPr id="27671" name="Text Box 25"/>
          <p:cNvSpPr txBox="1">
            <a:spLocks noChangeArrowheads="1"/>
          </p:cNvSpPr>
          <p:nvPr/>
        </p:nvSpPr>
        <p:spPr bwMode="auto">
          <a:xfrm>
            <a:off x="3105150" y="4364038"/>
            <a:ext cx="546100" cy="2746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0000"/>
                </a:solidFill>
                <a:latin typeface="Times New Roman" pitchFamily="18" charset="0"/>
              </a:rPr>
              <a:t>E2K</a:t>
            </a:r>
          </a:p>
        </p:txBody>
      </p:sp>
      <p:pic>
        <p:nvPicPr>
          <p:cNvPr id="27672" name="Picture 26" descr="12_Detect Milk_juice Inside a Contain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424113"/>
            <a:ext cx="6172200" cy="412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823477"/>
      </p:ext>
    </p:extLst>
  </p:cSld>
  <p:clrMapOvr>
    <a:masterClrMapping/>
  </p:clrMapOvr>
  <p:transition>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1752600" y="381000"/>
            <a:ext cx="50292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Thuật Ngữ Thường Sử Dụng</a:t>
            </a:r>
          </a:p>
        </p:txBody>
      </p:sp>
      <p:sp>
        <p:nvSpPr>
          <p:cNvPr id="36867" name="Text Box 3"/>
          <p:cNvSpPr txBox="1">
            <a:spLocks noChangeArrowheads="1"/>
          </p:cNvSpPr>
          <p:nvPr/>
        </p:nvSpPr>
        <p:spPr bwMode="auto">
          <a:xfrm>
            <a:off x="457200" y="1143000"/>
            <a:ext cx="4781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1. </a:t>
            </a:r>
            <a:r>
              <a:rPr lang="en-US" sz="2400" b="1" u="sng" smtClean="0">
                <a:solidFill>
                  <a:srgbClr val="FF0000"/>
                </a:solidFill>
              </a:rPr>
              <a:t>Vật Chuẩn </a:t>
            </a:r>
            <a:r>
              <a:rPr lang="en-US" sz="2400" b="1" u="sng" smtClean="0">
                <a:solidFill>
                  <a:srgbClr val="0000FF"/>
                </a:solidFill>
              </a:rPr>
              <a:t>(Standard Object):</a:t>
            </a:r>
          </a:p>
        </p:txBody>
      </p:sp>
      <p:sp>
        <p:nvSpPr>
          <p:cNvPr id="36868" name="Text Box 4"/>
          <p:cNvSpPr txBox="1">
            <a:spLocks noChangeArrowheads="1"/>
          </p:cNvSpPr>
          <p:nvPr/>
        </p:nvSpPr>
        <p:spPr bwMode="auto">
          <a:xfrm>
            <a:off x="1143000" y="4838700"/>
            <a:ext cx="7105650" cy="1417638"/>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u="sng" smtClean="0">
                <a:solidFill>
                  <a:srgbClr val="000000"/>
                </a:solidFill>
              </a:rPr>
              <a:t>Vật Chuẩn (Standard Object):</a:t>
            </a:r>
          </a:p>
          <a:p>
            <a:pPr eaLnBrk="1" fontAlgn="base" hangingPunct="1">
              <a:spcBef>
                <a:spcPct val="20000"/>
              </a:spcBef>
              <a:spcAft>
                <a:spcPct val="0"/>
              </a:spcAft>
            </a:pPr>
            <a:r>
              <a:rPr lang="en-US" sz="2000" b="1" smtClean="0">
                <a:solidFill>
                  <a:srgbClr val="0000FF"/>
                </a:solidFill>
              </a:rPr>
              <a:t>Một vật được xem là vật chuẩn nếu hình dạng, vật liệu, kích cỡ, v.v.v... của vật phải phù hợp để phát huy được các đặt tính kỹ thuật của sensor.</a:t>
            </a:r>
          </a:p>
        </p:txBody>
      </p:sp>
      <p:pic>
        <p:nvPicPr>
          <p:cNvPr id="36869" name="Picture 5"/>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009650" y="1905000"/>
            <a:ext cx="4019550" cy="2640013"/>
          </a:xfrm>
          <a:noFill/>
        </p:spPr>
      </p:pic>
      <p:grpSp>
        <p:nvGrpSpPr>
          <p:cNvPr id="2" name="Group 6"/>
          <p:cNvGrpSpPr>
            <a:grpSpLocks/>
          </p:cNvGrpSpPr>
          <p:nvPr/>
        </p:nvGrpSpPr>
        <p:grpSpPr bwMode="auto">
          <a:xfrm>
            <a:off x="5105400" y="2230438"/>
            <a:ext cx="3429000" cy="1903412"/>
            <a:chOff x="3216" y="1380"/>
            <a:chExt cx="2160" cy="1199"/>
          </a:xfrm>
        </p:grpSpPr>
        <p:sp>
          <p:nvSpPr>
            <p:cNvPr id="29703" name="Text Box 7"/>
            <p:cNvSpPr txBox="1">
              <a:spLocks noChangeArrowheads="1"/>
            </p:cNvSpPr>
            <p:nvPr/>
          </p:nvSpPr>
          <p:spPr bwMode="auto">
            <a:xfrm>
              <a:off x="4356" y="1380"/>
              <a:ext cx="1020" cy="1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40000"/>
                </a:spcBef>
                <a:spcAft>
                  <a:spcPct val="0"/>
                </a:spcAft>
              </a:pPr>
              <a:r>
                <a:rPr lang="en-US" b="1" smtClean="0">
                  <a:solidFill>
                    <a:srgbClr val="FF00FF"/>
                  </a:solidFill>
                </a:rPr>
                <a:t>Vật liệu</a:t>
              </a:r>
            </a:p>
            <a:p>
              <a:pPr eaLnBrk="1" fontAlgn="base" hangingPunct="1">
                <a:spcBef>
                  <a:spcPct val="40000"/>
                </a:spcBef>
                <a:spcAft>
                  <a:spcPct val="0"/>
                </a:spcAft>
              </a:pPr>
              <a:r>
                <a:rPr lang="en-US" b="1" smtClean="0">
                  <a:solidFill>
                    <a:srgbClr val="FF00FF"/>
                  </a:solidFill>
                </a:rPr>
                <a:t>Hình dạng</a:t>
              </a:r>
            </a:p>
            <a:p>
              <a:pPr eaLnBrk="1" fontAlgn="base" hangingPunct="1">
                <a:spcBef>
                  <a:spcPct val="40000"/>
                </a:spcBef>
                <a:spcAft>
                  <a:spcPct val="0"/>
                </a:spcAft>
              </a:pPr>
              <a:r>
                <a:rPr lang="en-US" b="1" smtClean="0">
                  <a:solidFill>
                    <a:srgbClr val="FF00FF"/>
                  </a:solidFill>
                </a:rPr>
                <a:t>Kích thước</a:t>
              </a:r>
            </a:p>
            <a:p>
              <a:pPr eaLnBrk="1" fontAlgn="base" hangingPunct="1">
                <a:spcBef>
                  <a:spcPct val="40000"/>
                </a:spcBef>
                <a:spcAft>
                  <a:spcPct val="0"/>
                </a:spcAft>
              </a:pPr>
              <a:r>
                <a:rPr lang="en-US" b="1" smtClean="0">
                  <a:solidFill>
                    <a:srgbClr val="FF00FF"/>
                  </a:solidFill>
                </a:rPr>
                <a:t>Tốc độ</a:t>
              </a:r>
            </a:p>
            <a:p>
              <a:pPr eaLnBrk="1" fontAlgn="base" hangingPunct="1">
                <a:spcBef>
                  <a:spcPct val="40000"/>
                </a:spcBef>
                <a:spcAft>
                  <a:spcPct val="0"/>
                </a:spcAft>
              </a:pPr>
              <a:r>
                <a:rPr lang="en-US" b="1" smtClean="0">
                  <a:solidFill>
                    <a:srgbClr val="FF00FF"/>
                  </a:solidFill>
                </a:rPr>
                <a:t>v..v..v..</a:t>
              </a:r>
            </a:p>
          </p:txBody>
        </p:sp>
        <p:sp>
          <p:nvSpPr>
            <p:cNvPr id="29704" name="AutoShape 8"/>
            <p:cNvSpPr>
              <a:spLocks/>
            </p:cNvSpPr>
            <p:nvPr/>
          </p:nvSpPr>
          <p:spPr bwMode="auto">
            <a:xfrm>
              <a:off x="4236" y="1488"/>
              <a:ext cx="48" cy="1056"/>
            </a:xfrm>
            <a:prstGeom prst="leftBrace">
              <a:avLst>
                <a:gd name="adj1" fmla="val 18333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29705" name="Text Box 9"/>
            <p:cNvSpPr txBox="1">
              <a:spLocks noChangeArrowheads="1"/>
            </p:cNvSpPr>
            <p:nvPr/>
          </p:nvSpPr>
          <p:spPr bwMode="auto">
            <a:xfrm>
              <a:off x="3216" y="1908"/>
              <a:ext cx="102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40000"/>
                </a:spcBef>
                <a:spcAft>
                  <a:spcPct val="0"/>
                </a:spcAft>
              </a:pPr>
              <a:r>
                <a:rPr lang="en-US" b="1" smtClean="0">
                  <a:solidFill>
                    <a:srgbClr val="FF00FF"/>
                  </a:solidFill>
                </a:rPr>
                <a:t>Vật chuẩn</a:t>
              </a:r>
              <a:r>
                <a:rPr lang="en-US" b="1" smtClean="0">
                  <a:solidFill>
                    <a:srgbClr val="000000"/>
                  </a:solidFill>
                </a:rPr>
                <a:t> </a:t>
              </a:r>
              <a:r>
                <a:rPr lang="en-US" b="1" smtClean="0">
                  <a:solidFill>
                    <a:srgbClr val="000000"/>
                  </a:solidFill>
                  <a:sym typeface="Wingdings" pitchFamily="2" charset="2"/>
                </a:rPr>
                <a:t></a:t>
              </a:r>
              <a:endParaRPr lang="en-US" b="1" smtClean="0">
                <a:solidFill>
                  <a:srgbClr val="000000"/>
                </a:solidFill>
              </a:endParaRPr>
            </a:p>
          </p:txBody>
        </p:sp>
      </p:grpSp>
    </p:spTree>
    <p:extLst>
      <p:ext uri="{BB962C8B-B14F-4D97-AF65-F5344CB8AC3E}">
        <p14:creationId xmlns:p14="http://schemas.microsoft.com/office/powerpoint/2010/main" val="46220600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ox(out)">
                                      <p:cBhvr>
                                        <p:cTn id="7" dur="500"/>
                                        <p:tgtEl>
                                          <p:spTgt spid="36866"/>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diamond(in)">
                                      <p:cBhvr>
                                        <p:cTn id="10" dur="1000"/>
                                        <p:tgtEl>
                                          <p:spTgt spid="36867"/>
                                        </p:tgtEl>
                                      </p:cBhvr>
                                    </p:animEffect>
                                  </p:childTnLst>
                                </p:cTn>
                              </p:par>
                            </p:childTnLst>
                          </p:cTn>
                        </p:par>
                        <p:par>
                          <p:cTn id="11" fill="hold" nodeType="afterGroup">
                            <p:stCondLst>
                              <p:cond delay="1000"/>
                            </p:stCondLst>
                            <p:childTnLst>
                              <p:par>
                                <p:cTn id="12" presetID="4" presetClass="entr" presetSubtype="32" fill="hold" nodeType="afterEffect">
                                  <p:stCondLst>
                                    <p:cond delay="0"/>
                                  </p:stCondLst>
                                  <p:childTnLst>
                                    <p:set>
                                      <p:cBhvr>
                                        <p:cTn id="13" dur="1" fill="hold">
                                          <p:stCondLst>
                                            <p:cond delay="0"/>
                                          </p:stCondLst>
                                        </p:cTn>
                                        <p:tgtEl>
                                          <p:spTgt spid="36869"/>
                                        </p:tgtEl>
                                        <p:attrNameLst>
                                          <p:attrName>style.visibility</p:attrName>
                                        </p:attrNameLst>
                                      </p:cBhvr>
                                      <p:to>
                                        <p:strVal val="visible"/>
                                      </p:to>
                                    </p:set>
                                    <p:animEffect transition="in" filter="box(out)">
                                      <p:cBhvr>
                                        <p:cTn id="14" dur="500"/>
                                        <p:tgtEl>
                                          <p:spTgt spid="36869"/>
                                        </p:tgtEl>
                                      </p:cBhvr>
                                    </p:animEffect>
                                  </p:childTnLst>
                                </p:cTn>
                              </p:par>
                            </p:childTnLst>
                          </p:cTn>
                        </p:par>
                        <p:par>
                          <p:cTn id="15" fill="hold" nodeType="afterGroup">
                            <p:stCondLst>
                              <p:cond delay="1500"/>
                            </p:stCondLst>
                            <p:childTnLst>
                              <p:par>
                                <p:cTn id="16" presetID="4" presetClass="entr" presetSubtype="32"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500"/>
                                        <p:tgtEl>
                                          <p:spTgt spid="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4" presetClass="entr" presetSubtype="0" accel="100000" fill="hold" grpId="0" nodeType="clickEffect">
                                  <p:stCondLst>
                                    <p:cond delay="0"/>
                                  </p:stCondLst>
                                  <p:childTnLst>
                                    <p:set>
                                      <p:cBhvr>
                                        <p:cTn id="22" dur="1" fill="hold">
                                          <p:stCondLst>
                                            <p:cond delay="0"/>
                                          </p:stCondLst>
                                        </p:cTn>
                                        <p:tgtEl>
                                          <p:spTgt spid="36868"/>
                                        </p:tgtEl>
                                        <p:attrNameLst>
                                          <p:attrName>style.visibility</p:attrName>
                                        </p:attrNameLst>
                                      </p:cBhvr>
                                      <p:to>
                                        <p:strVal val="visible"/>
                                      </p:to>
                                    </p:set>
                                    <p:anim calcmode="lin" valueType="num">
                                      <p:cBhvr>
                                        <p:cTn id="23" dur="500" fill="hold"/>
                                        <p:tgtEl>
                                          <p:spTgt spid="36868"/>
                                        </p:tgtEl>
                                        <p:attrNameLst>
                                          <p:attrName>ppt_w</p:attrName>
                                        </p:attrNameLst>
                                      </p:cBhvr>
                                      <p:tavLst>
                                        <p:tav tm="0">
                                          <p:val>
                                            <p:strVal val="#ppt_w*0.05"/>
                                          </p:val>
                                        </p:tav>
                                        <p:tav tm="100000">
                                          <p:val>
                                            <p:strVal val="#ppt_w"/>
                                          </p:val>
                                        </p:tav>
                                      </p:tavLst>
                                    </p:anim>
                                    <p:anim calcmode="lin" valueType="num">
                                      <p:cBhvr>
                                        <p:cTn id="24" dur="500" fill="hold"/>
                                        <p:tgtEl>
                                          <p:spTgt spid="36868"/>
                                        </p:tgtEl>
                                        <p:attrNameLst>
                                          <p:attrName>ppt_h</p:attrName>
                                        </p:attrNameLst>
                                      </p:cBhvr>
                                      <p:tavLst>
                                        <p:tav tm="0">
                                          <p:val>
                                            <p:strVal val="#ppt_h"/>
                                          </p:val>
                                        </p:tav>
                                        <p:tav tm="100000">
                                          <p:val>
                                            <p:strVal val="#ppt_h"/>
                                          </p:val>
                                        </p:tav>
                                      </p:tavLst>
                                    </p:anim>
                                    <p:anim calcmode="lin" valueType="num">
                                      <p:cBhvr>
                                        <p:cTn id="25" dur="500" fill="hold"/>
                                        <p:tgtEl>
                                          <p:spTgt spid="36868"/>
                                        </p:tgtEl>
                                        <p:attrNameLst>
                                          <p:attrName>ppt_x</p:attrName>
                                        </p:attrNameLst>
                                      </p:cBhvr>
                                      <p:tavLst>
                                        <p:tav tm="0">
                                          <p:val>
                                            <p:strVal val="#ppt_x-.2"/>
                                          </p:val>
                                        </p:tav>
                                        <p:tav tm="100000">
                                          <p:val>
                                            <p:strVal val="#ppt_x"/>
                                          </p:val>
                                        </p:tav>
                                      </p:tavLst>
                                    </p:anim>
                                    <p:anim calcmode="lin" valueType="num">
                                      <p:cBhvr>
                                        <p:cTn id="26" dur="500" fill="hold"/>
                                        <p:tgtEl>
                                          <p:spTgt spid="36868"/>
                                        </p:tgtEl>
                                        <p:attrNameLst>
                                          <p:attrName>ppt_y</p:attrName>
                                        </p:attrNameLst>
                                      </p:cBhvr>
                                      <p:tavLst>
                                        <p:tav tm="0">
                                          <p:val>
                                            <p:strVal val="#ppt_y"/>
                                          </p:val>
                                        </p:tav>
                                        <p:tav tm="100000">
                                          <p:val>
                                            <p:strVal val="#ppt_y"/>
                                          </p:val>
                                        </p:tav>
                                      </p:tavLst>
                                    </p:anim>
                                    <p:animEffect transition="in" filter="fade">
                                      <p:cBhvr>
                                        <p:cTn id="27"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nimBg="1"/>
      <p:bldP spid="36867" grpId="0"/>
      <p:bldP spid="36868"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1524000" y="304800"/>
            <a:ext cx="50292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Thuật Ngữ Thường Sử Dụng</a:t>
            </a:r>
          </a:p>
        </p:txBody>
      </p:sp>
      <p:sp>
        <p:nvSpPr>
          <p:cNvPr id="37891" name="Text Box 3"/>
          <p:cNvSpPr txBox="1">
            <a:spLocks noChangeArrowheads="1"/>
          </p:cNvSpPr>
          <p:nvPr/>
        </p:nvSpPr>
        <p:spPr bwMode="auto">
          <a:xfrm>
            <a:off x="457200" y="1143000"/>
            <a:ext cx="71818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2. </a:t>
            </a:r>
            <a:r>
              <a:rPr lang="en-US" sz="2400" b="1" u="sng" smtClean="0">
                <a:solidFill>
                  <a:srgbClr val="FF0000"/>
                </a:solidFill>
              </a:rPr>
              <a:t>Khoảng Cách Phát Hiện </a:t>
            </a:r>
            <a:r>
              <a:rPr lang="en-US" sz="2400" b="1" u="sng" smtClean="0">
                <a:solidFill>
                  <a:srgbClr val="0000FF"/>
                </a:solidFill>
              </a:rPr>
              <a:t>(Detecting Distance):</a:t>
            </a:r>
          </a:p>
        </p:txBody>
      </p:sp>
      <p:sp>
        <p:nvSpPr>
          <p:cNvPr id="37892" name="Text Box 4"/>
          <p:cNvSpPr txBox="1">
            <a:spLocks noChangeArrowheads="1"/>
          </p:cNvSpPr>
          <p:nvPr/>
        </p:nvSpPr>
        <p:spPr bwMode="auto">
          <a:xfrm>
            <a:off x="1276350" y="5029200"/>
            <a:ext cx="6724650" cy="11430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u="sng" smtClean="0">
                <a:solidFill>
                  <a:srgbClr val="000000"/>
                </a:solidFill>
              </a:rPr>
              <a:t>Kho</a:t>
            </a:r>
            <a:r>
              <a:rPr lang="en-US" b="1" u="sng" smtClean="0">
                <a:solidFill>
                  <a:srgbClr val="000000"/>
                </a:solidFill>
              </a:rPr>
              <a:t>ảng cách phát hiện (Detecting distance):</a:t>
            </a:r>
          </a:p>
          <a:p>
            <a:pPr eaLnBrk="1" fontAlgn="base" hangingPunct="1">
              <a:spcBef>
                <a:spcPct val="20000"/>
              </a:spcBef>
              <a:spcAft>
                <a:spcPct val="0"/>
              </a:spcAft>
            </a:pPr>
            <a:r>
              <a:rPr lang="en-US" sz="2000" b="1" smtClean="0">
                <a:solidFill>
                  <a:srgbClr val="0000FF"/>
                </a:solidFill>
              </a:rPr>
              <a:t>Là khoảng cách từ bề mặt cảm biến ở đầu sensor tới vị trí vật chuẩn xa nhất mà sensor có thể phát hiện.</a:t>
            </a:r>
          </a:p>
        </p:txBody>
      </p:sp>
      <p:grpSp>
        <p:nvGrpSpPr>
          <p:cNvPr id="2" name="Group 5"/>
          <p:cNvGrpSpPr>
            <a:grpSpLocks/>
          </p:cNvGrpSpPr>
          <p:nvPr/>
        </p:nvGrpSpPr>
        <p:grpSpPr bwMode="auto">
          <a:xfrm>
            <a:off x="1333500" y="1701800"/>
            <a:ext cx="6667500" cy="2946400"/>
            <a:chOff x="840" y="1168"/>
            <a:chExt cx="4200" cy="1856"/>
          </a:xfrm>
        </p:grpSpPr>
        <p:pic>
          <p:nvPicPr>
            <p:cNvPr id="3072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 y="1198"/>
              <a:ext cx="4200" cy="1814"/>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27" name="Text Box 7"/>
            <p:cNvSpPr txBox="1">
              <a:spLocks noChangeArrowheads="1"/>
            </p:cNvSpPr>
            <p:nvPr/>
          </p:nvSpPr>
          <p:spPr bwMode="auto">
            <a:xfrm rot="-5400000">
              <a:off x="1411" y="1580"/>
              <a:ext cx="692" cy="353"/>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3399"/>
                  </a:solidFill>
                </a:rPr>
                <a:t>Vật </a:t>
              </a:r>
            </a:p>
            <a:p>
              <a:pPr algn="ctr" eaLnBrk="1" fontAlgn="base" hangingPunct="1">
                <a:spcBef>
                  <a:spcPct val="50000"/>
                </a:spcBef>
                <a:spcAft>
                  <a:spcPct val="0"/>
                </a:spcAft>
              </a:pPr>
              <a:r>
                <a:rPr lang="en-US" sz="1500" b="1" smtClean="0">
                  <a:solidFill>
                    <a:srgbClr val="003399"/>
                  </a:solidFill>
                </a:rPr>
                <a:t>Cảm </a:t>
              </a:r>
            </a:p>
            <a:p>
              <a:pPr algn="ctr" eaLnBrk="1" fontAlgn="base" hangingPunct="1">
                <a:spcBef>
                  <a:spcPct val="50000"/>
                </a:spcBef>
                <a:spcAft>
                  <a:spcPct val="0"/>
                </a:spcAft>
              </a:pPr>
              <a:r>
                <a:rPr lang="en-US" sz="1500" b="1" smtClean="0">
                  <a:solidFill>
                    <a:srgbClr val="003399"/>
                  </a:solidFill>
                </a:rPr>
                <a:t>Biến</a:t>
              </a:r>
              <a:endParaRPr lang="en-US" sz="700" b="1" smtClean="0">
                <a:solidFill>
                  <a:srgbClr val="003399"/>
                </a:solidFill>
              </a:endParaRPr>
            </a:p>
          </p:txBody>
        </p:sp>
        <p:sp>
          <p:nvSpPr>
            <p:cNvPr id="30728" name="Text Box 8"/>
            <p:cNvSpPr txBox="1">
              <a:spLocks noChangeArrowheads="1"/>
            </p:cNvSpPr>
            <p:nvPr/>
          </p:nvSpPr>
          <p:spPr bwMode="auto">
            <a:xfrm rot="-5400000">
              <a:off x="2867" y="1118"/>
              <a:ext cx="433" cy="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Bề mặt </a:t>
              </a:r>
            </a:p>
            <a:p>
              <a:pPr algn="ctr" eaLnBrk="1" fontAlgn="base" hangingPunct="1">
                <a:spcBef>
                  <a:spcPct val="20000"/>
                </a:spcBef>
                <a:spcAft>
                  <a:spcPct val="0"/>
                </a:spcAft>
              </a:pPr>
              <a:r>
                <a:rPr lang="en-US" sz="1500" b="1" smtClean="0">
                  <a:solidFill>
                    <a:srgbClr val="008000"/>
                  </a:solidFill>
                </a:rPr>
                <a:t>cảm biến</a:t>
              </a:r>
            </a:p>
          </p:txBody>
        </p:sp>
        <p:sp>
          <p:nvSpPr>
            <p:cNvPr id="30729" name="Text Box 9"/>
            <p:cNvSpPr txBox="1">
              <a:spLocks noChangeArrowheads="1"/>
            </p:cNvSpPr>
            <p:nvPr/>
          </p:nvSpPr>
          <p:spPr bwMode="auto">
            <a:xfrm rot="-5400000">
              <a:off x="4124" y="1062"/>
              <a:ext cx="433" cy="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Cảm Biến </a:t>
              </a:r>
            </a:p>
            <a:p>
              <a:pPr algn="ctr" eaLnBrk="1" fontAlgn="base" hangingPunct="1">
                <a:spcBef>
                  <a:spcPct val="20000"/>
                </a:spcBef>
                <a:spcAft>
                  <a:spcPct val="0"/>
                </a:spcAft>
              </a:pPr>
              <a:r>
                <a:rPr lang="en-US" sz="1500" b="1" smtClean="0">
                  <a:solidFill>
                    <a:srgbClr val="008000"/>
                  </a:solidFill>
                </a:rPr>
                <a:t>Tiệm Cận</a:t>
              </a:r>
            </a:p>
          </p:txBody>
        </p:sp>
        <p:sp>
          <p:nvSpPr>
            <p:cNvPr id="30730" name="Text Box 10"/>
            <p:cNvSpPr txBox="1">
              <a:spLocks noChangeArrowheads="1"/>
            </p:cNvSpPr>
            <p:nvPr/>
          </p:nvSpPr>
          <p:spPr bwMode="auto">
            <a:xfrm rot="-5400000">
              <a:off x="2507" y="1950"/>
              <a:ext cx="250" cy="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400" b="1" smtClean="0">
                  <a:solidFill>
                    <a:srgbClr val="FF0000"/>
                  </a:solidFill>
                </a:rPr>
                <a:t> Khoảng Cách Phát Hiện</a:t>
              </a:r>
            </a:p>
          </p:txBody>
        </p:sp>
        <p:sp>
          <p:nvSpPr>
            <p:cNvPr id="30731" name="Text Box 11"/>
            <p:cNvSpPr txBox="1">
              <a:spLocks noChangeArrowheads="1"/>
            </p:cNvSpPr>
            <p:nvPr/>
          </p:nvSpPr>
          <p:spPr bwMode="auto">
            <a:xfrm rot="-5400000">
              <a:off x="2270" y="2260"/>
              <a:ext cx="250" cy="1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400" b="1" smtClean="0">
                  <a:solidFill>
                    <a:srgbClr val="0000FF"/>
                  </a:solidFill>
                </a:rPr>
                <a:t>Khoảng Cách Reset</a:t>
              </a:r>
            </a:p>
          </p:txBody>
        </p:sp>
        <p:sp>
          <p:nvSpPr>
            <p:cNvPr id="30732" name="Line 12"/>
            <p:cNvSpPr>
              <a:spLocks noChangeShapeType="1"/>
            </p:cNvSpPr>
            <p:nvPr/>
          </p:nvSpPr>
          <p:spPr bwMode="auto">
            <a:xfrm>
              <a:off x="1142" y="2334"/>
              <a:ext cx="691" cy="0"/>
            </a:xfrm>
            <a:prstGeom prst="line">
              <a:avLst/>
            </a:prstGeom>
            <a:noFill/>
            <a:ln w="38100" cmpd="dbl">
              <a:solidFill>
                <a:schemeClr val="tx1"/>
              </a:solidFill>
              <a:prstDash val="lgDash"/>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Tree>
    <p:extLst>
      <p:ext uri="{BB962C8B-B14F-4D97-AF65-F5344CB8AC3E}">
        <p14:creationId xmlns:p14="http://schemas.microsoft.com/office/powerpoint/2010/main" val="35059839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ox(out)">
                                      <p:cBhvr>
                                        <p:cTn id="7" dur="500"/>
                                        <p:tgtEl>
                                          <p:spTgt spid="3789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7891"/>
                                        </p:tgtEl>
                                        <p:attrNameLst>
                                          <p:attrName>style.visibility</p:attrName>
                                        </p:attrNameLst>
                                      </p:cBhvr>
                                      <p:to>
                                        <p:strVal val="visible"/>
                                      </p:to>
                                    </p:set>
                                    <p:animEffect transition="in" filter="diamond(in)">
                                      <p:cBhvr>
                                        <p:cTn id="10" dur="2000"/>
                                        <p:tgtEl>
                                          <p:spTgt spid="37891"/>
                                        </p:tgtEl>
                                      </p:cBhvr>
                                    </p:animEffect>
                                  </p:childTnLst>
                                </p:cTn>
                              </p:par>
                            </p:childTnLst>
                          </p:cTn>
                        </p:par>
                        <p:par>
                          <p:cTn id="11" fill="hold" nodeType="afterGroup">
                            <p:stCondLst>
                              <p:cond delay="2000"/>
                            </p:stCondLst>
                            <p:childTnLst>
                              <p:par>
                                <p:cTn id="12" presetID="3" presetClass="entr" presetSubtype="1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37892"/>
                                        </p:tgtEl>
                                        <p:attrNameLst>
                                          <p:attrName>style.visibility</p:attrName>
                                        </p:attrNameLst>
                                      </p:cBhvr>
                                      <p:to>
                                        <p:strVal val="visible"/>
                                      </p:to>
                                    </p:set>
                                    <p:anim calcmode="lin" valueType="num">
                                      <p:cBhvr>
                                        <p:cTn id="19" dur="500" fill="hold"/>
                                        <p:tgtEl>
                                          <p:spTgt spid="37892"/>
                                        </p:tgtEl>
                                        <p:attrNameLst>
                                          <p:attrName>ppt_w</p:attrName>
                                        </p:attrNameLst>
                                      </p:cBhvr>
                                      <p:tavLst>
                                        <p:tav tm="0">
                                          <p:val>
                                            <p:strVal val="#ppt_w*0.05"/>
                                          </p:val>
                                        </p:tav>
                                        <p:tav tm="100000">
                                          <p:val>
                                            <p:strVal val="#ppt_w"/>
                                          </p:val>
                                        </p:tav>
                                      </p:tavLst>
                                    </p:anim>
                                    <p:anim calcmode="lin" valueType="num">
                                      <p:cBhvr>
                                        <p:cTn id="20" dur="500" fill="hold"/>
                                        <p:tgtEl>
                                          <p:spTgt spid="37892"/>
                                        </p:tgtEl>
                                        <p:attrNameLst>
                                          <p:attrName>ppt_h</p:attrName>
                                        </p:attrNameLst>
                                      </p:cBhvr>
                                      <p:tavLst>
                                        <p:tav tm="0">
                                          <p:val>
                                            <p:strVal val="#ppt_h"/>
                                          </p:val>
                                        </p:tav>
                                        <p:tav tm="100000">
                                          <p:val>
                                            <p:strVal val="#ppt_h"/>
                                          </p:val>
                                        </p:tav>
                                      </p:tavLst>
                                    </p:anim>
                                    <p:anim calcmode="lin" valueType="num">
                                      <p:cBhvr>
                                        <p:cTn id="21" dur="500" fill="hold"/>
                                        <p:tgtEl>
                                          <p:spTgt spid="37892"/>
                                        </p:tgtEl>
                                        <p:attrNameLst>
                                          <p:attrName>ppt_x</p:attrName>
                                        </p:attrNameLst>
                                      </p:cBhvr>
                                      <p:tavLst>
                                        <p:tav tm="0">
                                          <p:val>
                                            <p:strVal val="#ppt_x-.2"/>
                                          </p:val>
                                        </p:tav>
                                        <p:tav tm="100000">
                                          <p:val>
                                            <p:strVal val="#ppt_x"/>
                                          </p:val>
                                        </p:tav>
                                      </p:tavLst>
                                    </p:anim>
                                    <p:anim calcmode="lin" valueType="num">
                                      <p:cBhvr>
                                        <p:cTn id="22" dur="500" fill="hold"/>
                                        <p:tgtEl>
                                          <p:spTgt spid="37892"/>
                                        </p:tgtEl>
                                        <p:attrNameLst>
                                          <p:attrName>ppt_y</p:attrName>
                                        </p:attrNameLst>
                                      </p:cBhvr>
                                      <p:tavLst>
                                        <p:tav tm="0">
                                          <p:val>
                                            <p:strVal val="#ppt_y"/>
                                          </p:val>
                                        </p:tav>
                                        <p:tav tm="100000">
                                          <p:val>
                                            <p:strVal val="#ppt_y"/>
                                          </p:val>
                                        </p:tav>
                                      </p:tavLst>
                                    </p:anim>
                                    <p:animEffect transition="in" filter="fade">
                                      <p:cBhvr>
                                        <p:cTn id="23"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p:bldP spid="37891" grpId="0"/>
      <p:bldP spid="3789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19200" y="1630363"/>
            <a:ext cx="6858000" cy="2892425"/>
            <a:chOff x="768" y="1212"/>
            <a:chExt cx="4320" cy="1822"/>
          </a:xfrm>
        </p:grpSpPr>
        <p:pic>
          <p:nvPicPr>
            <p:cNvPr id="3175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 y="1287"/>
              <a:ext cx="4320" cy="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 Box 4"/>
            <p:cNvSpPr txBox="1">
              <a:spLocks noChangeArrowheads="1"/>
            </p:cNvSpPr>
            <p:nvPr/>
          </p:nvSpPr>
          <p:spPr bwMode="auto">
            <a:xfrm rot="-5400000">
              <a:off x="1608" y="2410"/>
              <a:ext cx="692" cy="44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3399"/>
                  </a:solidFill>
                </a:rPr>
                <a:t>Vật </a:t>
              </a:r>
            </a:p>
            <a:p>
              <a:pPr algn="ctr" eaLnBrk="1" fontAlgn="base" hangingPunct="1">
                <a:spcBef>
                  <a:spcPct val="50000"/>
                </a:spcBef>
                <a:spcAft>
                  <a:spcPct val="0"/>
                </a:spcAft>
              </a:pPr>
              <a:r>
                <a:rPr lang="en-US" sz="1500" b="1" smtClean="0">
                  <a:solidFill>
                    <a:srgbClr val="003399"/>
                  </a:solidFill>
                </a:rPr>
                <a:t>Cảm </a:t>
              </a:r>
            </a:p>
            <a:p>
              <a:pPr algn="ctr" eaLnBrk="1" fontAlgn="base" hangingPunct="1">
                <a:spcBef>
                  <a:spcPct val="50000"/>
                </a:spcBef>
                <a:spcAft>
                  <a:spcPct val="0"/>
                </a:spcAft>
              </a:pPr>
              <a:r>
                <a:rPr lang="en-US" sz="1500" b="1" smtClean="0">
                  <a:solidFill>
                    <a:srgbClr val="003399"/>
                  </a:solidFill>
                </a:rPr>
                <a:t>Biến</a:t>
              </a:r>
              <a:endParaRPr lang="en-US" sz="700" b="1" smtClean="0">
                <a:solidFill>
                  <a:srgbClr val="003399"/>
                </a:solidFill>
              </a:endParaRPr>
            </a:p>
          </p:txBody>
        </p:sp>
        <p:sp>
          <p:nvSpPr>
            <p:cNvPr id="31752" name="Text Box 5"/>
            <p:cNvSpPr txBox="1">
              <a:spLocks noChangeArrowheads="1"/>
            </p:cNvSpPr>
            <p:nvPr/>
          </p:nvSpPr>
          <p:spPr bwMode="auto">
            <a:xfrm rot="-5400000">
              <a:off x="2980" y="2113"/>
              <a:ext cx="426" cy="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Bề mặt </a:t>
              </a:r>
            </a:p>
            <a:p>
              <a:pPr algn="ctr" eaLnBrk="1" fontAlgn="base" hangingPunct="1">
                <a:spcBef>
                  <a:spcPct val="15000"/>
                </a:spcBef>
                <a:spcAft>
                  <a:spcPct val="0"/>
                </a:spcAft>
              </a:pPr>
              <a:r>
                <a:rPr lang="en-US" sz="1500" b="1" smtClean="0">
                  <a:solidFill>
                    <a:srgbClr val="008000"/>
                  </a:solidFill>
                </a:rPr>
                <a:t>cảm biến</a:t>
              </a:r>
            </a:p>
          </p:txBody>
        </p:sp>
        <p:sp>
          <p:nvSpPr>
            <p:cNvPr id="31753" name="Text Box 6"/>
            <p:cNvSpPr txBox="1">
              <a:spLocks noChangeArrowheads="1"/>
            </p:cNvSpPr>
            <p:nvPr/>
          </p:nvSpPr>
          <p:spPr bwMode="auto">
            <a:xfrm rot="-5400000">
              <a:off x="4088" y="1346"/>
              <a:ext cx="426" cy="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Cảm Biến </a:t>
              </a:r>
            </a:p>
            <a:p>
              <a:pPr algn="ctr" eaLnBrk="1" fontAlgn="base" hangingPunct="1">
                <a:spcBef>
                  <a:spcPct val="15000"/>
                </a:spcBef>
                <a:spcAft>
                  <a:spcPct val="0"/>
                </a:spcAft>
              </a:pPr>
              <a:r>
                <a:rPr lang="en-US" sz="1500" b="1" smtClean="0">
                  <a:solidFill>
                    <a:srgbClr val="008000"/>
                  </a:solidFill>
                </a:rPr>
                <a:t>Tiệm Cận</a:t>
              </a:r>
            </a:p>
          </p:txBody>
        </p:sp>
        <p:sp>
          <p:nvSpPr>
            <p:cNvPr id="31754" name="Text Box 7"/>
            <p:cNvSpPr txBox="1">
              <a:spLocks noChangeArrowheads="1"/>
            </p:cNvSpPr>
            <p:nvPr/>
          </p:nvSpPr>
          <p:spPr bwMode="auto">
            <a:xfrm rot="-5400000">
              <a:off x="1830" y="325"/>
              <a:ext cx="250" cy="2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400" b="1" smtClean="0">
                  <a:solidFill>
                    <a:srgbClr val="0000FF"/>
                  </a:solidFill>
                </a:rPr>
                <a:t> Khoảng Cách Phát Hiện Ước Lượng</a:t>
              </a:r>
            </a:p>
          </p:txBody>
        </p:sp>
        <p:sp>
          <p:nvSpPr>
            <p:cNvPr id="31755" name="Text Box 8"/>
            <p:cNvSpPr txBox="1">
              <a:spLocks noChangeArrowheads="1"/>
            </p:cNvSpPr>
            <p:nvPr/>
          </p:nvSpPr>
          <p:spPr bwMode="auto">
            <a:xfrm rot="-5400000">
              <a:off x="2034" y="1049"/>
              <a:ext cx="260" cy="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FF0000"/>
                  </a:solidFill>
                </a:rPr>
                <a:t>Khoảng Cách Cài Đặt</a:t>
              </a:r>
            </a:p>
          </p:txBody>
        </p:sp>
        <p:sp>
          <p:nvSpPr>
            <p:cNvPr id="31756" name="Line 9"/>
            <p:cNvSpPr>
              <a:spLocks noChangeShapeType="1"/>
            </p:cNvSpPr>
            <p:nvPr/>
          </p:nvSpPr>
          <p:spPr bwMode="auto">
            <a:xfrm flipV="1">
              <a:off x="2451" y="2567"/>
              <a:ext cx="0" cy="439"/>
            </a:xfrm>
            <a:prstGeom prst="line">
              <a:avLst/>
            </a:prstGeom>
            <a:noFill/>
            <a:ln w="38100" cmpd="dbl">
              <a:solidFill>
                <a:schemeClr val="tx1"/>
              </a:solidFill>
              <a:prstDash val="lgDash"/>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
        <p:nvSpPr>
          <p:cNvPr id="39946" name="Text Box 10"/>
          <p:cNvSpPr txBox="1">
            <a:spLocks noChangeArrowheads="1"/>
          </p:cNvSpPr>
          <p:nvPr/>
        </p:nvSpPr>
        <p:spPr bwMode="auto">
          <a:xfrm>
            <a:off x="1752600" y="381000"/>
            <a:ext cx="50292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Thuật Ngữ Thường Sử Dụng</a:t>
            </a:r>
          </a:p>
        </p:txBody>
      </p:sp>
      <p:sp>
        <p:nvSpPr>
          <p:cNvPr id="39947" name="Text Box 11"/>
          <p:cNvSpPr txBox="1">
            <a:spLocks noChangeArrowheads="1"/>
          </p:cNvSpPr>
          <p:nvPr/>
        </p:nvSpPr>
        <p:spPr bwMode="auto">
          <a:xfrm>
            <a:off x="457200" y="1017588"/>
            <a:ext cx="71818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3. </a:t>
            </a:r>
            <a:r>
              <a:rPr lang="en-US" sz="2400" b="1" u="sng" smtClean="0">
                <a:solidFill>
                  <a:srgbClr val="FF0000"/>
                </a:solidFill>
              </a:rPr>
              <a:t>Khoảng Cách Cài Đặt </a:t>
            </a:r>
            <a:r>
              <a:rPr lang="en-US" sz="2400" b="1" u="sng" smtClean="0">
                <a:solidFill>
                  <a:srgbClr val="0000FF"/>
                </a:solidFill>
              </a:rPr>
              <a:t>(Setting Distance):</a:t>
            </a:r>
          </a:p>
        </p:txBody>
      </p:sp>
      <p:sp>
        <p:nvSpPr>
          <p:cNvPr id="39948" name="Text Box 12"/>
          <p:cNvSpPr txBox="1">
            <a:spLocks noChangeArrowheads="1"/>
          </p:cNvSpPr>
          <p:nvPr/>
        </p:nvSpPr>
        <p:spPr bwMode="auto">
          <a:xfrm>
            <a:off x="704850" y="4827588"/>
            <a:ext cx="7753350" cy="14478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u="sng" smtClean="0">
                <a:solidFill>
                  <a:srgbClr val="000000"/>
                </a:solidFill>
              </a:rPr>
              <a:t>Kho</a:t>
            </a:r>
            <a:r>
              <a:rPr lang="en-US" b="1" u="sng" smtClean="0">
                <a:solidFill>
                  <a:srgbClr val="000000"/>
                </a:solidFill>
              </a:rPr>
              <a:t>ảng cách cài đặt (Setting distance):</a:t>
            </a:r>
          </a:p>
          <a:p>
            <a:pPr eaLnBrk="1" fontAlgn="base" hangingPunct="1">
              <a:spcBef>
                <a:spcPct val="20000"/>
              </a:spcBef>
              <a:spcAft>
                <a:spcPct val="0"/>
              </a:spcAft>
            </a:pPr>
            <a:r>
              <a:rPr lang="en-US" sz="2000" b="1" smtClean="0">
                <a:solidFill>
                  <a:srgbClr val="0000FF"/>
                </a:solidFill>
              </a:rPr>
              <a:t>Là khoảng cách từ bề mặt cảm biến ở đầu sensor tới vị trí vật cảm biến để sensor có thể phát hiện vật ổn định (thường thì khoảng cách này bằng 70% </a:t>
            </a:r>
            <a:r>
              <a:rPr lang="en-US" sz="2000" b="1" smtClean="0">
                <a:solidFill>
                  <a:srgbClr val="0000FF"/>
                </a:solidFill>
                <a:sym typeface="Wingdings" pitchFamily="2" charset="2"/>
              </a:rPr>
              <a:t> 80% khoảng cách phát hiện)</a:t>
            </a:r>
          </a:p>
        </p:txBody>
      </p:sp>
    </p:spTree>
    <p:extLst>
      <p:ext uri="{BB962C8B-B14F-4D97-AF65-F5344CB8AC3E}">
        <p14:creationId xmlns:p14="http://schemas.microsoft.com/office/powerpoint/2010/main" val="331638686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9946"/>
                                        </p:tgtEl>
                                        <p:attrNameLst>
                                          <p:attrName>style.visibility</p:attrName>
                                        </p:attrNameLst>
                                      </p:cBhvr>
                                      <p:to>
                                        <p:strVal val="visible"/>
                                      </p:to>
                                    </p:set>
                                    <p:animEffect transition="in" filter="box(out)">
                                      <p:cBhvr>
                                        <p:cTn id="7" dur="500"/>
                                        <p:tgtEl>
                                          <p:spTgt spid="39946"/>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9947"/>
                                        </p:tgtEl>
                                        <p:attrNameLst>
                                          <p:attrName>style.visibility</p:attrName>
                                        </p:attrNameLst>
                                      </p:cBhvr>
                                      <p:to>
                                        <p:strVal val="visible"/>
                                      </p:to>
                                    </p:set>
                                    <p:animEffect transition="in" filter="diamond(in)">
                                      <p:cBhvr>
                                        <p:cTn id="10" dur="2000"/>
                                        <p:tgtEl>
                                          <p:spTgt spid="39947"/>
                                        </p:tgtEl>
                                      </p:cBhvr>
                                    </p:animEffect>
                                  </p:childTnLst>
                                </p:cTn>
                              </p:par>
                            </p:childTnLst>
                          </p:cTn>
                        </p:par>
                        <p:par>
                          <p:cTn id="11" fill="hold" nodeType="afterGroup">
                            <p:stCondLst>
                              <p:cond delay="2000"/>
                            </p:stCondLst>
                            <p:childTnLst>
                              <p:par>
                                <p:cTn id="12" presetID="3" presetClass="entr" presetSubtype="1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39948"/>
                                        </p:tgtEl>
                                        <p:attrNameLst>
                                          <p:attrName>style.visibility</p:attrName>
                                        </p:attrNameLst>
                                      </p:cBhvr>
                                      <p:to>
                                        <p:strVal val="visible"/>
                                      </p:to>
                                    </p:set>
                                    <p:anim calcmode="lin" valueType="num">
                                      <p:cBhvr>
                                        <p:cTn id="19" dur="500" fill="hold"/>
                                        <p:tgtEl>
                                          <p:spTgt spid="39948"/>
                                        </p:tgtEl>
                                        <p:attrNameLst>
                                          <p:attrName>ppt_w</p:attrName>
                                        </p:attrNameLst>
                                      </p:cBhvr>
                                      <p:tavLst>
                                        <p:tav tm="0">
                                          <p:val>
                                            <p:strVal val="#ppt_w*0.05"/>
                                          </p:val>
                                        </p:tav>
                                        <p:tav tm="100000">
                                          <p:val>
                                            <p:strVal val="#ppt_w"/>
                                          </p:val>
                                        </p:tav>
                                      </p:tavLst>
                                    </p:anim>
                                    <p:anim calcmode="lin" valueType="num">
                                      <p:cBhvr>
                                        <p:cTn id="20" dur="500" fill="hold"/>
                                        <p:tgtEl>
                                          <p:spTgt spid="39948"/>
                                        </p:tgtEl>
                                        <p:attrNameLst>
                                          <p:attrName>ppt_h</p:attrName>
                                        </p:attrNameLst>
                                      </p:cBhvr>
                                      <p:tavLst>
                                        <p:tav tm="0">
                                          <p:val>
                                            <p:strVal val="#ppt_h"/>
                                          </p:val>
                                        </p:tav>
                                        <p:tav tm="100000">
                                          <p:val>
                                            <p:strVal val="#ppt_h"/>
                                          </p:val>
                                        </p:tav>
                                      </p:tavLst>
                                    </p:anim>
                                    <p:anim calcmode="lin" valueType="num">
                                      <p:cBhvr>
                                        <p:cTn id="21" dur="500" fill="hold"/>
                                        <p:tgtEl>
                                          <p:spTgt spid="39948"/>
                                        </p:tgtEl>
                                        <p:attrNameLst>
                                          <p:attrName>ppt_x</p:attrName>
                                        </p:attrNameLst>
                                      </p:cBhvr>
                                      <p:tavLst>
                                        <p:tav tm="0">
                                          <p:val>
                                            <p:strVal val="#ppt_x-.2"/>
                                          </p:val>
                                        </p:tav>
                                        <p:tav tm="100000">
                                          <p:val>
                                            <p:strVal val="#ppt_x"/>
                                          </p:val>
                                        </p:tav>
                                      </p:tavLst>
                                    </p:anim>
                                    <p:anim calcmode="lin" valueType="num">
                                      <p:cBhvr>
                                        <p:cTn id="22" dur="500" fill="hold"/>
                                        <p:tgtEl>
                                          <p:spTgt spid="39948"/>
                                        </p:tgtEl>
                                        <p:attrNameLst>
                                          <p:attrName>ppt_y</p:attrName>
                                        </p:attrNameLst>
                                      </p:cBhvr>
                                      <p:tavLst>
                                        <p:tav tm="0">
                                          <p:val>
                                            <p:strVal val="#ppt_y"/>
                                          </p:val>
                                        </p:tav>
                                        <p:tav tm="100000">
                                          <p:val>
                                            <p:strVal val="#ppt_y"/>
                                          </p:val>
                                        </p:tav>
                                      </p:tavLst>
                                    </p:anim>
                                    <p:animEffect transition="in" filter="fade">
                                      <p:cBhvr>
                                        <p:cTn id="23" dur="500"/>
                                        <p:tgtEl>
                                          <p:spTgt spid="39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6" grpId="0" animBg="1"/>
      <p:bldP spid="39947" grpId="0"/>
      <p:bldP spid="39948"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1752600" y="498475"/>
            <a:ext cx="50292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Thuật Ngữ Thường Sử Dụng</a:t>
            </a:r>
          </a:p>
        </p:txBody>
      </p:sp>
      <p:sp>
        <p:nvSpPr>
          <p:cNvPr id="40963" name="Text Box 3"/>
          <p:cNvSpPr txBox="1">
            <a:spLocks noChangeArrowheads="1"/>
          </p:cNvSpPr>
          <p:nvPr/>
        </p:nvSpPr>
        <p:spPr bwMode="auto">
          <a:xfrm>
            <a:off x="514350" y="1143000"/>
            <a:ext cx="59626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4. </a:t>
            </a:r>
            <a:r>
              <a:rPr lang="en-US" sz="2400" b="1" u="sng" smtClean="0">
                <a:solidFill>
                  <a:srgbClr val="FF0000"/>
                </a:solidFill>
              </a:rPr>
              <a:t>Thời Gian Đáp Ứng</a:t>
            </a:r>
            <a:r>
              <a:rPr lang="en-US" b="1" smtClean="0">
                <a:solidFill>
                  <a:srgbClr val="FF0000"/>
                </a:solidFill>
              </a:rPr>
              <a:t> </a:t>
            </a:r>
            <a:r>
              <a:rPr lang="en-US" sz="2400" b="1" u="sng" smtClean="0">
                <a:solidFill>
                  <a:srgbClr val="0000FF"/>
                </a:solidFill>
              </a:rPr>
              <a:t>(Response Time):</a:t>
            </a:r>
          </a:p>
        </p:txBody>
      </p:sp>
      <p:sp>
        <p:nvSpPr>
          <p:cNvPr id="40964" name="Text Box 4"/>
          <p:cNvSpPr txBox="1">
            <a:spLocks noChangeArrowheads="1"/>
          </p:cNvSpPr>
          <p:nvPr/>
        </p:nvSpPr>
        <p:spPr bwMode="auto">
          <a:xfrm>
            <a:off x="476250" y="4343400"/>
            <a:ext cx="8153400" cy="2492375"/>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u="sng" smtClean="0">
                <a:solidFill>
                  <a:srgbClr val="000000"/>
                </a:solidFill>
              </a:rPr>
              <a:t>Thời gian đáp ứng (Response Time):</a:t>
            </a:r>
          </a:p>
          <a:p>
            <a:pPr eaLnBrk="1" fontAlgn="base" hangingPunct="1">
              <a:spcBef>
                <a:spcPct val="30000"/>
              </a:spcBef>
              <a:spcAft>
                <a:spcPct val="0"/>
              </a:spcAft>
            </a:pPr>
            <a:r>
              <a:rPr lang="en-US" sz="2000" b="1" smtClean="0">
                <a:solidFill>
                  <a:srgbClr val="0000FF"/>
                </a:solidFill>
              </a:rPr>
              <a:t>t1 : Khoảng thời gian từ lúc đối tượng chuẩn chuyển động đi vào vùng phát hiện của sensor tới khi đầu ra sensor bật ON.</a:t>
            </a:r>
          </a:p>
          <a:p>
            <a:pPr eaLnBrk="1" fontAlgn="base" hangingPunct="1">
              <a:spcBef>
                <a:spcPct val="20000"/>
              </a:spcBef>
              <a:spcAft>
                <a:spcPct val="0"/>
              </a:spcAft>
            </a:pPr>
            <a:r>
              <a:rPr lang="en-US" sz="2000" b="1" smtClean="0">
                <a:solidFill>
                  <a:srgbClr val="0000FF"/>
                </a:solidFill>
              </a:rPr>
              <a:t>t2 : Khoảng thời gian từ lúc đối tượng chuẩn chuyển động đi ra khỏi vùng phát hiện của sensor tới khi đầu ra sensor tắt về OFF.</a:t>
            </a:r>
          </a:p>
          <a:p>
            <a:pPr eaLnBrk="1" fontAlgn="base" hangingPunct="1">
              <a:spcBef>
                <a:spcPct val="20000"/>
              </a:spcBef>
              <a:spcAft>
                <a:spcPct val="0"/>
              </a:spcAft>
            </a:pPr>
            <a:r>
              <a:rPr lang="en-US" sz="2000" b="1" smtClean="0">
                <a:solidFill>
                  <a:srgbClr val="0000FF"/>
                </a:solidFill>
              </a:rPr>
              <a:t>t</a:t>
            </a:r>
            <a:r>
              <a:rPr lang="en-US" sz="1200" b="1" smtClean="0">
                <a:solidFill>
                  <a:srgbClr val="0000FF"/>
                </a:solidFill>
              </a:rPr>
              <a:t>r  : </a:t>
            </a:r>
            <a:r>
              <a:rPr lang="en-US" sz="2000" b="1" smtClean="0">
                <a:solidFill>
                  <a:srgbClr val="0000FF"/>
                </a:solidFill>
              </a:rPr>
              <a:t>thời gian đáp ứng</a:t>
            </a:r>
          </a:p>
          <a:p>
            <a:pPr eaLnBrk="1" fontAlgn="base" hangingPunct="1">
              <a:spcBef>
                <a:spcPct val="20000"/>
              </a:spcBef>
              <a:spcAft>
                <a:spcPct val="0"/>
              </a:spcAft>
            </a:pPr>
            <a:endParaRPr lang="en-US" sz="2000" b="1" smtClean="0">
              <a:solidFill>
                <a:srgbClr val="0000FF"/>
              </a:solidFill>
            </a:endParaRPr>
          </a:p>
        </p:txBody>
      </p:sp>
      <p:grpSp>
        <p:nvGrpSpPr>
          <p:cNvPr id="2" name="Group 5"/>
          <p:cNvGrpSpPr>
            <a:grpSpLocks/>
          </p:cNvGrpSpPr>
          <p:nvPr/>
        </p:nvGrpSpPr>
        <p:grpSpPr bwMode="auto">
          <a:xfrm>
            <a:off x="0" y="1600200"/>
            <a:ext cx="4546600" cy="2505075"/>
            <a:chOff x="256" y="1350"/>
            <a:chExt cx="2864" cy="1578"/>
          </a:xfrm>
        </p:grpSpPr>
        <p:pic>
          <p:nvPicPr>
            <p:cNvPr id="3278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 y="1538"/>
              <a:ext cx="2448" cy="1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3" name="Text Box 7"/>
            <p:cNvSpPr txBox="1">
              <a:spLocks noChangeArrowheads="1"/>
            </p:cNvSpPr>
            <p:nvPr/>
          </p:nvSpPr>
          <p:spPr bwMode="auto">
            <a:xfrm rot="-5400000">
              <a:off x="1778" y="1984"/>
              <a:ext cx="426" cy="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Bề mặt </a:t>
              </a:r>
            </a:p>
            <a:p>
              <a:pPr algn="ctr" eaLnBrk="1" fontAlgn="base" hangingPunct="1">
                <a:spcBef>
                  <a:spcPct val="15000"/>
                </a:spcBef>
                <a:spcAft>
                  <a:spcPct val="0"/>
                </a:spcAft>
              </a:pPr>
              <a:r>
                <a:rPr lang="en-US" sz="1500" b="1" smtClean="0">
                  <a:solidFill>
                    <a:srgbClr val="008000"/>
                  </a:solidFill>
                </a:rPr>
                <a:t>cảm biến</a:t>
              </a:r>
            </a:p>
          </p:txBody>
        </p:sp>
        <p:sp>
          <p:nvSpPr>
            <p:cNvPr id="32784" name="Text Box 8"/>
            <p:cNvSpPr txBox="1">
              <a:spLocks noChangeArrowheads="1"/>
            </p:cNvSpPr>
            <p:nvPr/>
          </p:nvSpPr>
          <p:spPr bwMode="auto">
            <a:xfrm rot="-5400000">
              <a:off x="2464" y="1272"/>
              <a:ext cx="385" cy="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300" b="1" smtClean="0">
                  <a:solidFill>
                    <a:srgbClr val="008000"/>
                  </a:solidFill>
                </a:rPr>
                <a:t>Cảm Biến </a:t>
              </a:r>
            </a:p>
            <a:p>
              <a:pPr algn="ctr" eaLnBrk="1" fontAlgn="base" hangingPunct="1">
                <a:spcBef>
                  <a:spcPct val="15000"/>
                </a:spcBef>
                <a:spcAft>
                  <a:spcPct val="0"/>
                </a:spcAft>
              </a:pPr>
              <a:r>
                <a:rPr lang="en-US" sz="1300" b="1" smtClean="0">
                  <a:solidFill>
                    <a:srgbClr val="008000"/>
                  </a:solidFill>
                </a:rPr>
                <a:t>Tiệm Cận</a:t>
              </a:r>
            </a:p>
          </p:txBody>
        </p:sp>
        <p:sp>
          <p:nvSpPr>
            <p:cNvPr id="32785" name="Text Box 9"/>
            <p:cNvSpPr txBox="1">
              <a:spLocks noChangeArrowheads="1"/>
            </p:cNvSpPr>
            <p:nvPr/>
          </p:nvSpPr>
          <p:spPr bwMode="auto">
            <a:xfrm rot="-5400000">
              <a:off x="508" y="1362"/>
              <a:ext cx="231" cy="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200" b="1" smtClean="0">
                  <a:solidFill>
                    <a:srgbClr val="0000FF"/>
                  </a:solidFill>
                </a:rPr>
                <a:t>Dãi hoạt động</a:t>
              </a:r>
            </a:p>
          </p:txBody>
        </p:sp>
        <p:sp>
          <p:nvSpPr>
            <p:cNvPr id="32786" name="Text Box 10"/>
            <p:cNvSpPr txBox="1">
              <a:spLocks noChangeArrowheads="1"/>
            </p:cNvSpPr>
            <p:nvPr/>
          </p:nvSpPr>
          <p:spPr bwMode="auto">
            <a:xfrm rot="-5400000">
              <a:off x="969" y="2367"/>
              <a:ext cx="706" cy="26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endParaRPr lang="en-US" sz="500" smtClean="0">
                <a:solidFill>
                  <a:srgbClr val="003399"/>
                </a:solidFill>
              </a:endParaRPr>
            </a:p>
            <a:p>
              <a:pPr algn="ctr" eaLnBrk="1" fontAlgn="base" hangingPunct="1">
                <a:spcBef>
                  <a:spcPct val="20000"/>
                </a:spcBef>
                <a:spcAft>
                  <a:spcPct val="0"/>
                </a:spcAft>
              </a:pPr>
              <a:r>
                <a:rPr lang="en-US" sz="1200" smtClean="0">
                  <a:solidFill>
                    <a:srgbClr val="003399"/>
                  </a:solidFill>
                </a:rPr>
                <a:t>Vật </a:t>
              </a:r>
            </a:p>
            <a:p>
              <a:pPr algn="ctr" eaLnBrk="1" fontAlgn="base" hangingPunct="1">
                <a:spcBef>
                  <a:spcPct val="50000"/>
                </a:spcBef>
                <a:spcAft>
                  <a:spcPct val="0"/>
                </a:spcAft>
              </a:pPr>
              <a:r>
                <a:rPr lang="en-US" sz="1200" smtClean="0">
                  <a:solidFill>
                    <a:srgbClr val="003399"/>
                  </a:solidFill>
                </a:rPr>
                <a:t>Cảm </a:t>
              </a:r>
            </a:p>
            <a:p>
              <a:pPr algn="ctr" eaLnBrk="1" fontAlgn="base" hangingPunct="1">
                <a:spcBef>
                  <a:spcPct val="50000"/>
                </a:spcBef>
                <a:spcAft>
                  <a:spcPct val="0"/>
                </a:spcAft>
              </a:pPr>
              <a:r>
                <a:rPr lang="en-US" sz="1200" smtClean="0">
                  <a:solidFill>
                    <a:srgbClr val="003399"/>
                  </a:solidFill>
                </a:rPr>
                <a:t>Biến</a:t>
              </a:r>
            </a:p>
            <a:p>
              <a:pPr algn="ctr" eaLnBrk="1" fontAlgn="base" hangingPunct="1">
                <a:spcBef>
                  <a:spcPct val="20000"/>
                </a:spcBef>
                <a:spcAft>
                  <a:spcPct val="0"/>
                </a:spcAft>
              </a:pPr>
              <a:endParaRPr lang="en-US" sz="500" smtClean="0">
                <a:solidFill>
                  <a:srgbClr val="003399"/>
                </a:solidFill>
              </a:endParaRPr>
            </a:p>
          </p:txBody>
        </p:sp>
      </p:grpSp>
      <p:grpSp>
        <p:nvGrpSpPr>
          <p:cNvPr id="32774" name="Group 18"/>
          <p:cNvGrpSpPr>
            <a:grpSpLocks/>
          </p:cNvGrpSpPr>
          <p:nvPr/>
        </p:nvGrpSpPr>
        <p:grpSpPr bwMode="auto">
          <a:xfrm>
            <a:off x="0" y="457200"/>
            <a:ext cx="8204200" cy="3798888"/>
            <a:chOff x="0" y="457200"/>
            <a:chExt cx="8204200" cy="3798332"/>
          </a:xfrm>
        </p:grpSpPr>
        <p:grpSp>
          <p:nvGrpSpPr>
            <p:cNvPr id="32775" name="Group 11"/>
            <p:cNvGrpSpPr>
              <a:grpSpLocks/>
            </p:cNvGrpSpPr>
            <p:nvPr/>
          </p:nvGrpSpPr>
          <p:grpSpPr bwMode="auto">
            <a:xfrm>
              <a:off x="0" y="457200"/>
              <a:ext cx="8204200" cy="3752850"/>
              <a:chOff x="220" y="432"/>
              <a:chExt cx="5168" cy="2364"/>
            </a:xfrm>
          </p:grpSpPr>
          <p:pic>
            <p:nvPicPr>
              <p:cNvPr id="32777"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4" y="1272"/>
                <a:ext cx="1956" cy="1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8" name="Text Box 13"/>
              <p:cNvSpPr txBox="1">
                <a:spLocks noChangeArrowheads="1"/>
              </p:cNvSpPr>
              <p:nvPr/>
            </p:nvSpPr>
            <p:spPr bwMode="auto">
              <a:xfrm>
                <a:off x="4266" y="1182"/>
                <a:ext cx="112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endParaRPr lang="vi-VN" sz="1200" b="1" smtClean="0">
                  <a:solidFill>
                    <a:srgbClr val="000000"/>
                  </a:solidFill>
                </a:endParaRPr>
              </a:p>
            </p:txBody>
          </p:sp>
          <p:sp>
            <p:nvSpPr>
              <p:cNvPr id="32779" name="Line 14"/>
              <p:cNvSpPr>
                <a:spLocks noChangeShapeType="1"/>
              </p:cNvSpPr>
              <p:nvPr/>
            </p:nvSpPr>
            <p:spPr bwMode="auto">
              <a:xfrm>
                <a:off x="4254" y="1686"/>
                <a:ext cx="38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2780" name="Line 15"/>
              <p:cNvSpPr>
                <a:spLocks noChangeShapeType="1"/>
              </p:cNvSpPr>
              <p:nvPr/>
            </p:nvSpPr>
            <p:spPr bwMode="auto">
              <a:xfrm>
                <a:off x="3228" y="1686"/>
                <a:ext cx="38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2781" name="Text Box 16"/>
              <p:cNvSpPr txBox="1">
                <a:spLocks noChangeArrowheads="1"/>
              </p:cNvSpPr>
              <p:nvPr/>
            </p:nvSpPr>
            <p:spPr bwMode="auto">
              <a:xfrm>
                <a:off x="220" y="432"/>
                <a:ext cx="105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endParaRPr lang="vi-VN" sz="1200" b="1" smtClean="0">
                  <a:solidFill>
                    <a:srgbClr val="000000"/>
                  </a:solidFill>
                </a:endParaRPr>
              </a:p>
            </p:txBody>
          </p:sp>
        </p:grpSp>
        <p:sp>
          <p:nvSpPr>
            <p:cNvPr id="32776" name="TextBox 16"/>
            <p:cNvSpPr txBox="1">
              <a:spLocks noChangeArrowheads="1"/>
            </p:cNvSpPr>
            <p:nvPr/>
          </p:nvSpPr>
          <p:spPr bwMode="auto">
            <a:xfrm>
              <a:off x="5943600" y="3886200"/>
              <a:ext cx="381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smtClean="0">
                  <a:solidFill>
                    <a:srgbClr val="0000FF"/>
                  </a:solidFill>
                </a:rPr>
                <a:t>t</a:t>
              </a:r>
              <a:r>
                <a:rPr lang="en-US" sz="1100" b="1" smtClean="0">
                  <a:solidFill>
                    <a:srgbClr val="0000FF"/>
                  </a:solidFill>
                </a:rPr>
                <a:t>r</a:t>
              </a:r>
              <a:endParaRPr lang="en-US" smtClean="0">
                <a:solidFill>
                  <a:srgbClr val="000000"/>
                </a:solidFill>
              </a:endParaRPr>
            </a:p>
          </p:txBody>
        </p:sp>
      </p:grpSp>
    </p:spTree>
    <p:extLst>
      <p:ext uri="{BB962C8B-B14F-4D97-AF65-F5344CB8AC3E}">
        <p14:creationId xmlns:p14="http://schemas.microsoft.com/office/powerpoint/2010/main" val="426994791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ox(out)">
                                      <p:cBhvr>
                                        <p:cTn id="7" dur="500"/>
                                        <p:tgtEl>
                                          <p:spTgt spid="4096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0963"/>
                                        </p:tgtEl>
                                        <p:attrNameLst>
                                          <p:attrName>style.visibility</p:attrName>
                                        </p:attrNameLst>
                                      </p:cBhvr>
                                      <p:to>
                                        <p:strVal val="visible"/>
                                      </p:to>
                                    </p:set>
                                    <p:animEffect transition="in" filter="diamond(in)">
                                      <p:cBhvr>
                                        <p:cTn id="10" dur="2000"/>
                                        <p:tgtEl>
                                          <p:spTgt spid="40963"/>
                                        </p:tgtEl>
                                      </p:cBhvr>
                                    </p:animEffect>
                                  </p:childTnLst>
                                </p:cTn>
                              </p:par>
                            </p:childTnLst>
                          </p:cTn>
                        </p:par>
                        <p:par>
                          <p:cTn id="11" fill="hold" nodeType="afterGroup">
                            <p:stCondLst>
                              <p:cond delay="2000"/>
                            </p:stCondLst>
                            <p:childTnLst>
                              <p:par>
                                <p:cTn id="12" presetID="8" presetClass="entr" presetSubtype="16"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in)">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40964"/>
                                        </p:tgtEl>
                                        <p:attrNameLst>
                                          <p:attrName>style.visibility</p:attrName>
                                        </p:attrNameLst>
                                      </p:cBhvr>
                                      <p:to>
                                        <p:strVal val="visible"/>
                                      </p:to>
                                    </p:set>
                                    <p:anim calcmode="lin" valueType="num">
                                      <p:cBhvr>
                                        <p:cTn id="19" dur="500" fill="hold"/>
                                        <p:tgtEl>
                                          <p:spTgt spid="40964"/>
                                        </p:tgtEl>
                                        <p:attrNameLst>
                                          <p:attrName>ppt_w</p:attrName>
                                        </p:attrNameLst>
                                      </p:cBhvr>
                                      <p:tavLst>
                                        <p:tav tm="0">
                                          <p:val>
                                            <p:strVal val="#ppt_w*0.05"/>
                                          </p:val>
                                        </p:tav>
                                        <p:tav tm="100000">
                                          <p:val>
                                            <p:strVal val="#ppt_w"/>
                                          </p:val>
                                        </p:tav>
                                      </p:tavLst>
                                    </p:anim>
                                    <p:anim calcmode="lin" valueType="num">
                                      <p:cBhvr>
                                        <p:cTn id="20" dur="500" fill="hold"/>
                                        <p:tgtEl>
                                          <p:spTgt spid="40964"/>
                                        </p:tgtEl>
                                        <p:attrNameLst>
                                          <p:attrName>ppt_h</p:attrName>
                                        </p:attrNameLst>
                                      </p:cBhvr>
                                      <p:tavLst>
                                        <p:tav tm="0">
                                          <p:val>
                                            <p:strVal val="#ppt_h"/>
                                          </p:val>
                                        </p:tav>
                                        <p:tav tm="100000">
                                          <p:val>
                                            <p:strVal val="#ppt_h"/>
                                          </p:val>
                                        </p:tav>
                                      </p:tavLst>
                                    </p:anim>
                                    <p:anim calcmode="lin" valueType="num">
                                      <p:cBhvr>
                                        <p:cTn id="21" dur="500" fill="hold"/>
                                        <p:tgtEl>
                                          <p:spTgt spid="40964"/>
                                        </p:tgtEl>
                                        <p:attrNameLst>
                                          <p:attrName>ppt_x</p:attrName>
                                        </p:attrNameLst>
                                      </p:cBhvr>
                                      <p:tavLst>
                                        <p:tav tm="0">
                                          <p:val>
                                            <p:strVal val="#ppt_x-.2"/>
                                          </p:val>
                                        </p:tav>
                                        <p:tav tm="100000">
                                          <p:val>
                                            <p:strVal val="#ppt_x"/>
                                          </p:val>
                                        </p:tav>
                                      </p:tavLst>
                                    </p:anim>
                                    <p:anim calcmode="lin" valueType="num">
                                      <p:cBhvr>
                                        <p:cTn id="22" dur="500" fill="hold"/>
                                        <p:tgtEl>
                                          <p:spTgt spid="40964"/>
                                        </p:tgtEl>
                                        <p:attrNameLst>
                                          <p:attrName>ppt_y</p:attrName>
                                        </p:attrNameLst>
                                      </p:cBhvr>
                                      <p:tavLst>
                                        <p:tav tm="0">
                                          <p:val>
                                            <p:strVal val="#ppt_y"/>
                                          </p:val>
                                        </p:tav>
                                        <p:tav tm="100000">
                                          <p:val>
                                            <p:strVal val="#ppt_y"/>
                                          </p:val>
                                        </p:tav>
                                      </p:tavLst>
                                    </p:anim>
                                    <p:animEffect transition="in" filter="fade">
                                      <p:cBhvr>
                                        <p:cTn id="23"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nimBg="1"/>
      <p:bldP spid="40963" grpId="0"/>
      <p:bldP spid="40964"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752600" y="457200"/>
            <a:ext cx="50292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Thuật Ngữ Thường Sử Dụng</a:t>
            </a:r>
          </a:p>
        </p:txBody>
      </p:sp>
      <p:sp>
        <p:nvSpPr>
          <p:cNvPr id="41987" name="Text Box 3"/>
          <p:cNvSpPr txBox="1">
            <a:spLocks noChangeArrowheads="1"/>
          </p:cNvSpPr>
          <p:nvPr/>
        </p:nvSpPr>
        <p:spPr bwMode="auto">
          <a:xfrm>
            <a:off x="568325" y="1219200"/>
            <a:ext cx="653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5. </a:t>
            </a:r>
            <a:r>
              <a:rPr lang="en-US" sz="2400" b="1" u="sng" smtClean="0">
                <a:solidFill>
                  <a:srgbClr val="FF0000"/>
                </a:solidFill>
              </a:rPr>
              <a:t>Tần Số Đáp Ứng </a:t>
            </a:r>
            <a:r>
              <a:rPr lang="en-US" sz="2400" b="1" u="sng" smtClean="0">
                <a:solidFill>
                  <a:srgbClr val="0000FF"/>
                </a:solidFill>
              </a:rPr>
              <a:t>(Response Frequency):</a:t>
            </a:r>
          </a:p>
        </p:txBody>
      </p:sp>
      <p:sp>
        <p:nvSpPr>
          <p:cNvPr id="41988" name="Text Box 4"/>
          <p:cNvSpPr txBox="1">
            <a:spLocks noChangeArrowheads="1"/>
          </p:cNvSpPr>
          <p:nvPr/>
        </p:nvSpPr>
        <p:spPr bwMode="auto">
          <a:xfrm>
            <a:off x="1676400" y="5010150"/>
            <a:ext cx="5524500" cy="1243013"/>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2000" b="1" u="sng" smtClean="0">
                <a:solidFill>
                  <a:srgbClr val="000000"/>
                </a:solidFill>
              </a:rPr>
              <a:t>Tần số  đáp ứng f (Response Frequency):</a:t>
            </a:r>
          </a:p>
          <a:p>
            <a:pPr eaLnBrk="1" fontAlgn="base" hangingPunct="1">
              <a:spcBef>
                <a:spcPct val="30000"/>
              </a:spcBef>
              <a:spcAft>
                <a:spcPct val="0"/>
              </a:spcAft>
            </a:pPr>
            <a:r>
              <a:rPr lang="en-US" sz="2200" b="1" smtClean="0">
                <a:solidFill>
                  <a:srgbClr val="0000FF"/>
                </a:solidFill>
              </a:rPr>
              <a:t>Số lần tác động lặp lại khi vật cảm biến đi vào vùng hoạt động của sensor.</a:t>
            </a:r>
          </a:p>
        </p:txBody>
      </p:sp>
      <p:pic>
        <p:nvPicPr>
          <p:cNvPr id="41989"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11775" y="1905000"/>
            <a:ext cx="3352800" cy="2705100"/>
          </a:xfrm>
          <a:noFill/>
        </p:spPr>
      </p:pic>
      <p:grpSp>
        <p:nvGrpSpPr>
          <p:cNvPr id="2" name="Group 6"/>
          <p:cNvGrpSpPr>
            <a:grpSpLocks/>
          </p:cNvGrpSpPr>
          <p:nvPr/>
        </p:nvGrpSpPr>
        <p:grpSpPr bwMode="auto">
          <a:xfrm>
            <a:off x="263525" y="1752600"/>
            <a:ext cx="4933950" cy="2987675"/>
            <a:chOff x="192" y="1200"/>
            <a:chExt cx="3108" cy="1882"/>
          </a:xfrm>
        </p:grpSpPr>
        <p:sp>
          <p:nvSpPr>
            <p:cNvPr id="33799" name="Text Box 7"/>
            <p:cNvSpPr txBox="1">
              <a:spLocks noChangeArrowheads="1"/>
            </p:cNvSpPr>
            <p:nvPr/>
          </p:nvSpPr>
          <p:spPr bwMode="auto">
            <a:xfrm rot="-5400000">
              <a:off x="1382" y="1978"/>
              <a:ext cx="426" cy="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500" b="1" smtClean="0">
                  <a:solidFill>
                    <a:srgbClr val="008000"/>
                  </a:solidFill>
                </a:rPr>
                <a:t>Bề mặt </a:t>
              </a:r>
            </a:p>
            <a:p>
              <a:pPr algn="ctr" eaLnBrk="1" fontAlgn="base" hangingPunct="1">
                <a:spcBef>
                  <a:spcPct val="15000"/>
                </a:spcBef>
                <a:spcAft>
                  <a:spcPct val="0"/>
                </a:spcAft>
              </a:pPr>
              <a:r>
                <a:rPr lang="en-US" sz="1500" b="1" smtClean="0">
                  <a:solidFill>
                    <a:srgbClr val="008000"/>
                  </a:solidFill>
                </a:rPr>
                <a:t>cảm biến</a:t>
              </a:r>
            </a:p>
          </p:txBody>
        </p:sp>
        <p:pic>
          <p:nvPicPr>
            <p:cNvPr id="3380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1200"/>
              <a:ext cx="2544" cy="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1" name="Text Box 9"/>
            <p:cNvSpPr txBox="1">
              <a:spLocks noChangeArrowheads="1"/>
            </p:cNvSpPr>
            <p:nvPr/>
          </p:nvSpPr>
          <p:spPr bwMode="auto">
            <a:xfrm rot="-5400000">
              <a:off x="1413" y="2523"/>
              <a:ext cx="250" cy="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400" b="1" smtClean="0">
                  <a:solidFill>
                    <a:srgbClr val="003399"/>
                  </a:solidFill>
                </a:rPr>
                <a:t>Vật  Cảm Biến</a:t>
              </a:r>
            </a:p>
          </p:txBody>
        </p:sp>
        <p:sp>
          <p:nvSpPr>
            <p:cNvPr id="33802" name="Text Box 10"/>
            <p:cNvSpPr txBox="1">
              <a:spLocks noChangeArrowheads="1"/>
            </p:cNvSpPr>
            <p:nvPr/>
          </p:nvSpPr>
          <p:spPr bwMode="auto">
            <a:xfrm rot="-5400000">
              <a:off x="2524" y="1604"/>
              <a:ext cx="231" cy="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200" b="1" smtClean="0">
                  <a:solidFill>
                    <a:srgbClr val="000000"/>
                  </a:solidFill>
                </a:rPr>
                <a:t> khoảng cách cảm biến</a:t>
              </a:r>
            </a:p>
          </p:txBody>
        </p:sp>
        <p:sp>
          <p:nvSpPr>
            <p:cNvPr id="33803" name="Text Box 11"/>
            <p:cNvSpPr txBox="1">
              <a:spLocks noChangeArrowheads="1"/>
            </p:cNvSpPr>
            <p:nvPr/>
          </p:nvSpPr>
          <p:spPr bwMode="auto">
            <a:xfrm rot="-5400000">
              <a:off x="822" y="1398"/>
              <a:ext cx="385" cy="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300" b="1" smtClean="0">
                  <a:solidFill>
                    <a:srgbClr val="008000"/>
                  </a:solidFill>
                </a:rPr>
                <a:t>Cảm Biến </a:t>
              </a:r>
            </a:p>
            <a:p>
              <a:pPr algn="ctr" eaLnBrk="1" fontAlgn="base" hangingPunct="1">
                <a:spcBef>
                  <a:spcPct val="15000"/>
                </a:spcBef>
                <a:spcAft>
                  <a:spcPct val="0"/>
                </a:spcAft>
              </a:pPr>
              <a:r>
                <a:rPr lang="en-US" sz="1300" b="1" smtClean="0">
                  <a:solidFill>
                    <a:srgbClr val="008000"/>
                  </a:solidFill>
                </a:rPr>
                <a:t>Tiệm Cận</a:t>
              </a:r>
            </a:p>
          </p:txBody>
        </p:sp>
      </p:grpSp>
    </p:spTree>
    <p:extLst>
      <p:ext uri="{BB962C8B-B14F-4D97-AF65-F5344CB8AC3E}">
        <p14:creationId xmlns:p14="http://schemas.microsoft.com/office/powerpoint/2010/main" val="372294507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ox(out)">
                                      <p:cBhvr>
                                        <p:cTn id="7" dur="500"/>
                                        <p:tgtEl>
                                          <p:spTgt spid="41986"/>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1987"/>
                                        </p:tgtEl>
                                        <p:attrNameLst>
                                          <p:attrName>style.visibility</p:attrName>
                                        </p:attrNameLst>
                                      </p:cBhvr>
                                      <p:to>
                                        <p:strVal val="visible"/>
                                      </p:to>
                                    </p:set>
                                    <p:animEffect transition="in" filter="diamond(in)">
                                      <p:cBhvr>
                                        <p:cTn id="10" dur="2000"/>
                                        <p:tgtEl>
                                          <p:spTgt spid="41987"/>
                                        </p:tgtEl>
                                      </p:cBhvr>
                                    </p:animEffect>
                                  </p:childTnLst>
                                </p:cTn>
                              </p:par>
                            </p:childTnLst>
                          </p:cTn>
                        </p:par>
                        <p:par>
                          <p:cTn id="11" fill="hold" nodeType="afterGroup">
                            <p:stCondLst>
                              <p:cond delay="2000"/>
                            </p:stCondLst>
                            <p:childTnLst>
                              <p:par>
                                <p:cTn id="12" presetID="8" presetClass="entr" presetSubtype="32"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500"/>
                                        <p:tgtEl>
                                          <p:spTgt spid="2"/>
                                        </p:tgtEl>
                                      </p:cBhvr>
                                    </p:animEffect>
                                  </p:childTnLst>
                                </p:cTn>
                              </p:par>
                              <p:par>
                                <p:cTn id="15" presetID="8" presetClass="entr" presetSubtype="32" fill="hold" nodeType="withEffect">
                                  <p:stCondLst>
                                    <p:cond delay="0"/>
                                  </p:stCondLst>
                                  <p:childTnLst>
                                    <p:set>
                                      <p:cBhvr>
                                        <p:cTn id="16" dur="1" fill="hold">
                                          <p:stCondLst>
                                            <p:cond delay="0"/>
                                          </p:stCondLst>
                                        </p:cTn>
                                        <p:tgtEl>
                                          <p:spTgt spid="41989"/>
                                        </p:tgtEl>
                                        <p:attrNameLst>
                                          <p:attrName>style.visibility</p:attrName>
                                        </p:attrNameLst>
                                      </p:cBhvr>
                                      <p:to>
                                        <p:strVal val="visible"/>
                                      </p:to>
                                    </p:set>
                                    <p:animEffect transition="in" filter="diamond(out)">
                                      <p:cBhvr>
                                        <p:cTn id="17" dur="500"/>
                                        <p:tgtEl>
                                          <p:spTgt spid="4198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4" presetClass="entr" presetSubtype="0" accel="100000" fill="hold" grpId="0" nodeType="clickEffect">
                                  <p:stCondLst>
                                    <p:cond delay="0"/>
                                  </p:stCondLst>
                                  <p:childTnLst>
                                    <p:set>
                                      <p:cBhvr>
                                        <p:cTn id="21" dur="1" fill="hold">
                                          <p:stCondLst>
                                            <p:cond delay="0"/>
                                          </p:stCondLst>
                                        </p:cTn>
                                        <p:tgtEl>
                                          <p:spTgt spid="41988"/>
                                        </p:tgtEl>
                                        <p:attrNameLst>
                                          <p:attrName>style.visibility</p:attrName>
                                        </p:attrNameLst>
                                      </p:cBhvr>
                                      <p:to>
                                        <p:strVal val="visible"/>
                                      </p:to>
                                    </p:set>
                                    <p:anim calcmode="lin" valueType="num">
                                      <p:cBhvr>
                                        <p:cTn id="22" dur="500" fill="hold"/>
                                        <p:tgtEl>
                                          <p:spTgt spid="41988"/>
                                        </p:tgtEl>
                                        <p:attrNameLst>
                                          <p:attrName>ppt_w</p:attrName>
                                        </p:attrNameLst>
                                      </p:cBhvr>
                                      <p:tavLst>
                                        <p:tav tm="0">
                                          <p:val>
                                            <p:strVal val="#ppt_w*0.05"/>
                                          </p:val>
                                        </p:tav>
                                        <p:tav tm="100000">
                                          <p:val>
                                            <p:strVal val="#ppt_w"/>
                                          </p:val>
                                        </p:tav>
                                      </p:tavLst>
                                    </p:anim>
                                    <p:anim calcmode="lin" valueType="num">
                                      <p:cBhvr>
                                        <p:cTn id="23" dur="500" fill="hold"/>
                                        <p:tgtEl>
                                          <p:spTgt spid="41988"/>
                                        </p:tgtEl>
                                        <p:attrNameLst>
                                          <p:attrName>ppt_h</p:attrName>
                                        </p:attrNameLst>
                                      </p:cBhvr>
                                      <p:tavLst>
                                        <p:tav tm="0">
                                          <p:val>
                                            <p:strVal val="#ppt_h"/>
                                          </p:val>
                                        </p:tav>
                                        <p:tav tm="100000">
                                          <p:val>
                                            <p:strVal val="#ppt_h"/>
                                          </p:val>
                                        </p:tav>
                                      </p:tavLst>
                                    </p:anim>
                                    <p:anim calcmode="lin" valueType="num">
                                      <p:cBhvr>
                                        <p:cTn id="24" dur="500" fill="hold"/>
                                        <p:tgtEl>
                                          <p:spTgt spid="41988"/>
                                        </p:tgtEl>
                                        <p:attrNameLst>
                                          <p:attrName>ppt_x</p:attrName>
                                        </p:attrNameLst>
                                      </p:cBhvr>
                                      <p:tavLst>
                                        <p:tav tm="0">
                                          <p:val>
                                            <p:strVal val="#ppt_x-.2"/>
                                          </p:val>
                                        </p:tav>
                                        <p:tav tm="100000">
                                          <p:val>
                                            <p:strVal val="#ppt_x"/>
                                          </p:val>
                                        </p:tav>
                                      </p:tavLst>
                                    </p:anim>
                                    <p:anim calcmode="lin" valueType="num">
                                      <p:cBhvr>
                                        <p:cTn id="25" dur="500" fill="hold"/>
                                        <p:tgtEl>
                                          <p:spTgt spid="41988"/>
                                        </p:tgtEl>
                                        <p:attrNameLst>
                                          <p:attrName>ppt_y</p:attrName>
                                        </p:attrNameLst>
                                      </p:cBhvr>
                                      <p:tavLst>
                                        <p:tav tm="0">
                                          <p:val>
                                            <p:strVal val="#ppt_y"/>
                                          </p:val>
                                        </p:tav>
                                        <p:tav tm="100000">
                                          <p:val>
                                            <p:strVal val="#ppt_y"/>
                                          </p:val>
                                        </p:tav>
                                      </p:tavLst>
                                    </p:anim>
                                    <p:animEffect transition="in" filter="fade">
                                      <p:cBhvr>
                                        <p:cTn id="26"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p:bldP spid="4198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895350" y="449263"/>
            <a:ext cx="64960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Khoảng Cách Đo - Các Yếu Tố Ảnh Hưởng </a:t>
            </a:r>
          </a:p>
        </p:txBody>
      </p:sp>
      <p:sp>
        <p:nvSpPr>
          <p:cNvPr id="43011" name="Text Box 3"/>
          <p:cNvSpPr txBox="1">
            <a:spLocks noChangeArrowheads="1"/>
          </p:cNvSpPr>
          <p:nvPr/>
        </p:nvSpPr>
        <p:spPr bwMode="auto">
          <a:xfrm>
            <a:off x="304800" y="1079500"/>
            <a:ext cx="50482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FF0000"/>
                </a:solidFill>
              </a:rPr>
              <a:t>1. </a:t>
            </a:r>
            <a:r>
              <a:rPr lang="en-US" sz="2400" b="1" u="sng" smtClean="0">
                <a:solidFill>
                  <a:srgbClr val="FF0000"/>
                </a:solidFill>
              </a:rPr>
              <a:t>Vật Liệu Đối Tượng </a:t>
            </a:r>
            <a:r>
              <a:rPr lang="en-US" sz="2400" b="1" u="sng" smtClean="0">
                <a:solidFill>
                  <a:srgbClr val="0000FF"/>
                </a:solidFill>
              </a:rPr>
              <a:t>(Material):</a:t>
            </a:r>
          </a:p>
        </p:txBody>
      </p:sp>
      <p:grpSp>
        <p:nvGrpSpPr>
          <p:cNvPr id="2" name="Group 4"/>
          <p:cNvGrpSpPr>
            <a:grpSpLocks/>
          </p:cNvGrpSpPr>
          <p:nvPr/>
        </p:nvGrpSpPr>
        <p:grpSpPr bwMode="auto">
          <a:xfrm>
            <a:off x="5229225" y="3762375"/>
            <a:ext cx="3438525" cy="2714625"/>
            <a:chOff x="3294" y="2370"/>
            <a:chExt cx="2166" cy="1710"/>
          </a:xfrm>
        </p:grpSpPr>
        <p:sp>
          <p:nvSpPr>
            <p:cNvPr id="34874" name="Freeform 5"/>
            <p:cNvSpPr>
              <a:spLocks/>
            </p:cNvSpPr>
            <p:nvPr/>
          </p:nvSpPr>
          <p:spPr bwMode="auto">
            <a:xfrm>
              <a:off x="3442" y="2370"/>
              <a:ext cx="2018" cy="1536"/>
            </a:xfrm>
            <a:custGeom>
              <a:avLst/>
              <a:gdLst>
                <a:gd name="T0" fmla="*/ 0 w 2745"/>
                <a:gd name="T1" fmla="*/ 0 h 2460"/>
                <a:gd name="T2" fmla="*/ 0 w 2745"/>
                <a:gd name="T3" fmla="*/ 959 h 2460"/>
                <a:gd name="T4" fmla="*/ 1484 w 2745"/>
                <a:gd name="T5" fmla="*/ 959 h 2460"/>
                <a:gd name="T6" fmla="*/ 0 60000 65536"/>
                <a:gd name="T7" fmla="*/ 0 60000 65536"/>
                <a:gd name="T8" fmla="*/ 0 60000 65536"/>
                <a:gd name="T9" fmla="*/ 0 w 2745"/>
                <a:gd name="T10" fmla="*/ 0 h 2460"/>
                <a:gd name="T11" fmla="*/ 2745 w 2745"/>
                <a:gd name="T12" fmla="*/ 2460 h 2460"/>
              </a:gdLst>
              <a:ahLst/>
              <a:cxnLst>
                <a:cxn ang="T6">
                  <a:pos x="T0" y="T1"/>
                </a:cxn>
                <a:cxn ang="T7">
                  <a:pos x="T2" y="T3"/>
                </a:cxn>
                <a:cxn ang="T8">
                  <a:pos x="T4" y="T5"/>
                </a:cxn>
              </a:cxnLst>
              <a:rect l="T9" t="T10" r="T11" b="T12"/>
              <a:pathLst>
                <a:path w="2745" h="2460">
                  <a:moveTo>
                    <a:pt x="0" y="0"/>
                  </a:moveTo>
                  <a:lnTo>
                    <a:pt x="0" y="2460"/>
                  </a:lnTo>
                  <a:lnTo>
                    <a:pt x="2745" y="2460"/>
                  </a:lnTo>
                </a:path>
              </a:pathLst>
            </a:custGeom>
            <a:noFill/>
            <a:ln w="12700">
              <a:solidFill>
                <a:srgbClr val="0000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nvGrpSpPr>
            <p:cNvPr id="34875" name="Group 6"/>
            <p:cNvGrpSpPr>
              <a:grpSpLocks/>
            </p:cNvGrpSpPr>
            <p:nvPr/>
          </p:nvGrpSpPr>
          <p:grpSpPr bwMode="auto">
            <a:xfrm>
              <a:off x="3606" y="2490"/>
              <a:ext cx="92" cy="84"/>
              <a:chOff x="3982" y="5962"/>
              <a:chExt cx="256" cy="256"/>
            </a:xfrm>
          </p:grpSpPr>
          <p:sp>
            <p:nvSpPr>
              <p:cNvPr id="34901" name="Line 7"/>
              <p:cNvSpPr>
                <a:spLocks noChangeShapeType="1"/>
              </p:cNvSpPr>
              <p:nvPr/>
            </p:nvSpPr>
            <p:spPr bwMode="auto">
              <a:xfrm>
                <a:off x="3983" y="5963"/>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902" name="Line 8"/>
              <p:cNvSpPr>
                <a:spLocks noChangeShapeType="1"/>
              </p:cNvSpPr>
              <p:nvPr/>
            </p:nvSpPr>
            <p:spPr bwMode="auto">
              <a:xfrm flipH="1">
                <a:off x="3982" y="5962"/>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
          <p:nvSpPr>
            <p:cNvPr id="34876" name="Text Box 9"/>
            <p:cNvSpPr txBox="1">
              <a:spLocks noChangeArrowheads="1"/>
            </p:cNvSpPr>
            <p:nvPr/>
          </p:nvSpPr>
          <p:spPr bwMode="auto">
            <a:xfrm>
              <a:off x="3678" y="2399"/>
              <a:ext cx="217" cy="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Iron</a:t>
              </a:r>
            </a:p>
          </p:txBody>
        </p:sp>
        <p:sp>
          <p:nvSpPr>
            <p:cNvPr id="34877" name="Text Box 10"/>
            <p:cNvSpPr txBox="1">
              <a:spLocks noChangeArrowheads="1"/>
            </p:cNvSpPr>
            <p:nvPr/>
          </p:nvSpPr>
          <p:spPr bwMode="auto">
            <a:xfrm>
              <a:off x="3883" y="2935"/>
              <a:ext cx="242" cy="1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SUS</a:t>
              </a:r>
            </a:p>
          </p:txBody>
        </p:sp>
        <p:sp>
          <p:nvSpPr>
            <p:cNvPr id="34878" name="Text Box 11"/>
            <p:cNvSpPr txBox="1">
              <a:spLocks noChangeArrowheads="1"/>
            </p:cNvSpPr>
            <p:nvPr/>
          </p:nvSpPr>
          <p:spPr bwMode="auto">
            <a:xfrm>
              <a:off x="4106" y="3219"/>
              <a:ext cx="273" cy="1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Brass</a:t>
              </a:r>
            </a:p>
          </p:txBody>
        </p:sp>
        <p:sp>
          <p:nvSpPr>
            <p:cNvPr id="34879" name="Text Box 12"/>
            <p:cNvSpPr txBox="1">
              <a:spLocks noChangeArrowheads="1"/>
            </p:cNvSpPr>
            <p:nvPr/>
          </p:nvSpPr>
          <p:spPr bwMode="auto">
            <a:xfrm>
              <a:off x="4392" y="3394"/>
              <a:ext cx="524" cy="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Aluminum</a:t>
              </a:r>
            </a:p>
          </p:txBody>
        </p:sp>
        <p:sp>
          <p:nvSpPr>
            <p:cNvPr id="34880" name="Text Box 13"/>
            <p:cNvSpPr txBox="1">
              <a:spLocks noChangeArrowheads="1"/>
            </p:cNvSpPr>
            <p:nvPr/>
          </p:nvSpPr>
          <p:spPr bwMode="auto">
            <a:xfrm>
              <a:off x="4877" y="3534"/>
              <a:ext cx="345" cy="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Copper</a:t>
              </a:r>
            </a:p>
          </p:txBody>
        </p:sp>
        <p:sp>
          <p:nvSpPr>
            <p:cNvPr id="34881" name="Text Box 14"/>
            <p:cNvSpPr txBox="1">
              <a:spLocks noChangeArrowheads="1"/>
            </p:cNvSpPr>
            <p:nvPr/>
          </p:nvSpPr>
          <p:spPr bwMode="auto">
            <a:xfrm>
              <a:off x="4608" y="3946"/>
              <a:ext cx="658" cy="13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Độ dẫn của vật</a:t>
              </a:r>
            </a:p>
          </p:txBody>
        </p:sp>
        <p:sp>
          <p:nvSpPr>
            <p:cNvPr id="34882" name="Text Box 15"/>
            <p:cNvSpPr txBox="1">
              <a:spLocks noChangeArrowheads="1"/>
            </p:cNvSpPr>
            <p:nvPr/>
          </p:nvSpPr>
          <p:spPr bwMode="auto">
            <a:xfrm rot="-5400000">
              <a:off x="2724" y="2994"/>
              <a:ext cx="1251" cy="1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200" b="1" smtClean="0">
                  <a:solidFill>
                    <a:srgbClr val="000000"/>
                  </a:solidFill>
                  <a:latin typeface="Times New Roman" pitchFamily="18" charset="0"/>
                </a:rPr>
                <a:t>Khoảng cách cảm biến (mm)</a:t>
              </a:r>
              <a:endParaRPr lang="en-US" sz="1200" b="1" smtClean="0">
                <a:solidFill>
                  <a:srgbClr val="000000"/>
                </a:solidFill>
                <a:latin typeface="Times New Roman" pitchFamily="18" charset="0"/>
                <a:sym typeface="Monotype Sorts" pitchFamily="2" charset="2"/>
              </a:endParaRPr>
            </a:p>
          </p:txBody>
        </p:sp>
        <p:sp>
          <p:nvSpPr>
            <p:cNvPr id="34883" name="Line 16"/>
            <p:cNvSpPr>
              <a:spLocks noChangeShapeType="1"/>
            </p:cNvSpPr>
            <p:nvPr/>
          </p:nvSpPr>
          <p:spPr bwMode="auto">
            <a:xfrm flipV="1">
              <a:off x="3651" y="2411"/>
              <a:ext cx="0" cy="148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84" name="Line 17"/>
            <p:cNvSpPr>
              <a:spLocks noChangeShapeType="1"/>
            </p:cNvSpPr>
            <p:nvPr/>
          </p:nvSpPr>
          <p:spPr bwMode="auto">
            <a:xfrm flipV="1">
              <a:off x="3919" y="2411"/>
              <a:ext cx="0" cy="148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85" name="Line 18"/>
            <p:cNvSpPr>
              <a:spLocks noChangeShapeType="1"/>
            </p:cNvSpPr>
            <p:nvPr/>
          </p:nvSpPr>
          <p:spPr bwMode="auto">
            <a:xfrm flipV="1">
              <a:off x="4212" y="2411"/>
              <a:ext cx="0" cy="148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86" name="Line 19"/>
            <p:cNvSpPr>
              <a:spLocks noChangeShapeType="1"/>
            </p:cNvSpPr>
            <p:nvPr/>
          </p:nvSpPr>
          <p:spPr bwMode="auto">
            <a:xfrm flipV="1">
              <a:off x="4504" y="2411"/>
              <a:ext cx="0" cy="148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87" name="Line 20"/>
            <p:cNvSpPr>
              <a:spLocks noChangeShapeType="1"/>
            </p:cNvSpPr>
            <p:nvPr/>
          </p:nvSpPr>
          <p:spPr bwMode="auto">
            <a:xfrm flipV="1">
              <a:off x="4796" y="2411"/>
              <a:ext cx="0" cy="148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88" name="Freeform 21"/>
            <p:cNvSpPr>
              <a:spLocks/>
            </p:cNvSpPr>
            <p:nvPr/>
          </p:nvSpPr>
          <p:spPr bwMode="auto">
            <a:xfrm>
              <a:off x="3634" y="2416"/>
              <a:ext cx="1377" cy="1269"/>
            </a:xfrm>
            <a:custGeom>
              <a:avLst/>
              <a:gdLst>
                <a:gd name="T0" fmla="*/ 0 w 2160"/>
                <a:gd name="T1" fmla="*/ 0 h 2180"/>
                <a:gd name="T2" fmla="*/ 20 w 2160"/>
                <a:gd name="T3" fmla="*/ 98 h 2180"/>
                <a:gd name="T4" fmla="*/ 77 w 2160"/>
                <a:gd name="T5" fmla="*/ 254 h 2180"/>
                <a:gd name="T6" fmla="*/ 174 w 2160"/>
                <a:gd name="T7" fmla="*/ 411 h 2180"/>
                <a:gd name="T8" fmla="*/ 347 w 2160"/>
                <a:gd name="T9" fmla="*/ 568 h 2180"/>
                <a:gd name="T10" fmla="*/ 529 w 2160"/>
                <a:gd name="T11" fmla="*/ 665 h 2180"/>
                <a:gd name="T12" fmla="*/ 699 w 2160"/>
                <a:gd name="T13" fmla="*/ 719 h 2180"/>
                <a:gd name="T14" fmla="*/ 878 w 2160"/>
                <a:gd name="T15" fmla="*/ 739 h 2180"/>
                <a:gd name="T16" fmla="*/ 0 60000 65536"/>
                <a:gd name="T17" fmla="*/ 0 60000 65536"/>
                <a:gd name="T18" fmla="*/ 0 60000 65536"/>
                <a:gd name="T19" fmla="*/ 0 60000 65536"/>
                <a:gd name="T20" fmla="*/ 0 60000 65536"/>
                <a:gd name="T21" fmla="*/ 0 60000 65536"/>
                <a:gd name="T22" fmla="*/ 0 60000 65536"/>
                <a:gd name="T23" fmla="*/ 0 60000 65536"/>
                <a:gd name="T24" fmla="*/ 0 w 2160"/>
                <a:gd name="T25" fmla="*/ 0 h 2180"/>
                <a:gd name="T26" fmla="*/ 2160 w 2160"/>
                <a:gd name="T27" fmla="*/ 2180 h 21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 h="2180">
                  <a:moveTo>
                    <a:pt x="0" y="0"/>
                  </a:moveTo>
                  <a:cubicBezTo>
                    <a:pt x="8" y="48"/>
                    <a:pt x="18" y="165"/>
                    <a:pt x="50" y="290"/>
                  </a:cubicBezTo>
                  <a:cubicBezTo>
                    <a:pt x="82" y="415"/>
                    <a:pt x="127" y="596"/>
                    <a:pt x="190" y="750"/>
                  </a:cubicBezTo>
                  <a:cubicBezTo>
                    <a:pt x="253" y="904"/>
                    <a:pt x="317" y="1058"/>
                    <a:pt x="428" y="1212"/>
                  </a:cubicBezTo>
                  <a:cubicBezTo>
                    <a:pt x="539" y="1366"/>
                    <a:pt x="710" y="1551"/>
                    <a:pt x="855" y="1676"/>
                  </a:cubicBezTo>
                  <a:cubicBezTo>
                    <a:pt x="1001" y="1801"/>
                    <a:pt x="1158" y="1887"/>
                    <a:pt x="1302" y="1961"/>
                  </a:cubicBezTo>
                  <a:cubicBezTo>
                    <a:pt x="1445" y="2035"/>
                    <a:pt x="1577" y="2086"/>
                    <a:pt x="1720" y="2122"/>
                  </a:cubicBezTo>
                  <a:cubicBezTo>
                    <a:pt x="1863" y="2158"/>
                    <a:pt x="2068" y="2168"/>
                    <a:pt x="2160" y="2180"/>
                  </a:cubicBez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grpSp>
          <p:nvGrpSpPr>
            <p:cNvPr id="34889" name="Group 22"/>
            <p:cNvGrpSpPr>
              <a:grpSpLocks/>
            </p:cNvGrpSpPr>
            <p:nvPr/>
          </p:nvGrpSpPr>
          <p:grpSpPr bwMode="auto">
            <a:xfrm>
              <a:off x="3874" y="3089"/>
              <a:ext cx="91" cy="84"/>
              <a:chOff x="3982" y="5962"/>
              <a:chExt cx="256" cy="256"/>
            </a:xfrm>
          </p:grpSpPr>
          <p:sp>
            <p:nvSpPr>
              <p:cNvPr id="34899" name="Line 23"/>
              <p:cNvSpPr>
                <a:spLocks noChangeShapeType="1"/>
              </p:cNvSpPr>
              <p:nvPr/>
            </p:nvSpPr>
            <p:spPr bwMode="auto">
              <a:xfrm>
                <a:off x="3983" y="5963"/>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900" name="Line 24"/>
              <p:cNvSpPr>
                <a:spLocks noChangeShapeType="1"/>
              </p:cNvSpPr>
              <p:nvPr/>
            </p:nvSpPr>
            <p:spPr bwMode="auto">
              <a:xfrm flipH="1">
                <a:off x="3982" y="5962"/>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34890" name="Group 25"/>
            <p:cNvGrpSpPr>
              <a:grpSpLocks/>
            </p:cNvGrpSpPr>
            <p:nvPr/>
          </p:nvGrpSpPr>
          <p:grpSpPr bwMode="auto">
            <a:xfrm>
              <a:off x="4168" y="3373"/>
              <a:ext cx="92" cy="84"/>
              <a:chOff x="3982" y="5962"/>
              <a:chExt cx="256" cy="256"/>
            </a:xfrm>
          </p:grpSpPr>
          <p:sp>
            <p:nvSpPr>
              <p:cNvPr id="34897" name="Line 26"/>
              <p:cNvSpPr>
                <a:spLocks noChangeShapeType="1"/>
              </p:cNvSpPr>
              <p:nvPr/>
            </p:nvSpPr>
            <p:spPr bwMode="auto">
              <a:xfrm>
                <a:off x="3983" y="5963"/>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98" name="Line 27"/>
              <p:cNvSpPr>
                <a:spLocks noChangeShapeType="1"/>
              </p:cNvSpPr>
              <p:nvPr/>
            </p:nvSpPr>
            <p:spPr bwMode="auto">
              <a:xfrm flipH="1">
                <a:off x="3982" y="5962"/>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34891" name="Group 28"/>
            <p:cNvGrpSpPr>
              <a:grpSpLocks/>
            </p:cNvGrpSpPr>
            <p:nvPr/>
          </p:nvGrpSpPr>
          <p:grpSpPr bwMode="auto">
            <a:xfrm>
              <a:off x="4461" y="3531"/>
              <a:ext cx="92" cy="84"/>
              <a:chOff x="3982" y="5962"/>
              <a:chExt cx="256" cy="256"/>
            </a:xfrm>
          </p:grpSpPr>
          <p:sp>
            <p:nvSpPr>
              <p:cNvPr id="34895" name="Line 29"/>
              <p:cNvSpPr>
                <a:spLocks noChangeShapeType="1"/>
              </p:cNvSpPr>
              <p:nvPr/>
            </p:nvSpPr>
            <p:spPr bwMode="auto">
              <a:xfrm>
                <a:off x="3983" y="5963"/>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96" name="Line 30"/>
              <p:cNvSpPr>
                <a:spLocks noChangeShapeType="1"/>
              </p:cNvSpPr>
              <p:nvPr/>
            </p:nvSpPr>
            <p:spPr bwMode="auto">
              <a:xfrm flipH="1">
                <a:off x="3982" y="5962"/>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34892" name="Group 31"/>
            <p:cNvGrpSpPr>
              <a:grpSpLocks/>
            </p:cNvGrpSpPr>
            <p:nvPr/>
          </p:nvGrpSpPr>
          <p:grpSpPr bwMode="auto">
            <a:xfrm>
              <a:off x="4754" y="3624"/>
              <a:ext cx="92" cy="83"/>
              <a:chOff x="3982" y="5962"/>
              <a:chExt cx="256" cy="256"/>
            </a:xfrm>
          </p:grpSpPr>
          <p:sp>
            <p:nvSpPr>
              <p:cNvPr id="34893" name="Line 32"/>
              <p:cNvSpPr>
                <a:spLocks noChangeShapeType="1"/>
              </p:cNvSpPr>
              <p:nvPr/>
            </p:nvSpPr>
            <p:spPr bwMode="auto">
              <a:xfrm>
                <a:off x="3983" y="5963"/>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94" name="Line 33"/>
              <p:cNvSpPr>
                <a:spLocks noChangeShapeType="1"/>
              </p:cNvSpPr>
              <p:nvPr/>
            </p:nvSpPr>
            <p:spPr bwMode="auto">
              <a:xfrm flipH="1">
                <a:off x="3982" y="5962"/>
                <a:ext cx="255" cy="2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sp>
        <p:nvSpPr>
          <p:cNvPr id="43042" name="Text Box 34"/>
          <p:cNvSpPr txBox="1">
            <a:spLocks noChangeArrowheads="1"/>
          </p:cNvSpPr>
          <p:nvPr/>
        </p:nvSpPr>
        <p:spPr bwMode="auto">
          <a:xfrm>
            <a:off x="349250" y="3905250"/>
            <a:ext cx="4629150" cy="23622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pPr>
            <a:r>
              <a:rPr lang="en-US" sz="2000" b="1" smtClean="0">
                <a:solidFill>
                  <a:srgbClr val="0000FF"/>
                </a:solidFill>
              </a:rPr>
              <a:t>Khoảng cách phát hiện của sensor phụ thuộc rất nhiều vào vật liệu của vật cảm biến. </a:t>
            </a:r>
          </a:p>
          <a:p>
            <a:pPr eaLnBrk="1" fontAlgn="base" hangingPunct="1">
              <a:spcBef>
                <a:spcPct val="20000"/>
              </a:spcBef>
              <a:spcAft>
                <a:spcPct val="0"/>
              </a:spcAft>
            </a:pPr>
            <a:r>
              <a:rPr lang="en-US" sz="2000" b="1" smtClean="0">
                <a:solidFill>
                  <a:srgbClr val="FF00FF"/>
                </a:solidFill>
              </a:rPr>
              <a:t>Các vật liệu có từ tính hoặc kim loại có chứa sắt sẽ có khoảng cách phát hiện xa hơn các vật liệu không từ tính hoặc không chứa sắt.</a:t>
            </a:r>
            <a:r>
              <a:rPr lang="en-US" b="1" smtClean="0">
                <a:solidFill>
                  <a:srgbClr val="FF0000"/>
                </a:solidFill>
              </a:rPr>
              <a:t> </a:t>
            </a:r>
          </a:p>
        </p:txBody>
      </p:sp>
      <p:grpSp>
        <p:nvGrpSpPr>
          <p:cNvPr id="8" name="Group 35"/>
          <p:cNvGrpSpPr>
            <a:grpSpLocks/>
          </p:cNvGrpSpPr>
          <p:nvPr/>
        </p:nvGrpSpPr>
        <p:grpSpPr bwMode="auto">
          <a:xfrm>
            <a:off x="304800" y="1570038"/>
            <a:ext cx="7743825" cy="2006600"/>
            <a:chOff x="384" y="1020"/>
            <a:chExt cx="4878" cy="1264"/>
          </a:xfrm>
        </p:grpSpPr>
        <p:grpSp>
          <p:nvGrpSpPr>
            <p:cNvPr id="34823" name="Group 36"/>
            <p:cNvGrpSpPr>
              <a:grpSpLocks/>
            </p:cNvGrpSpPr>
            <p:nvPr/>
          </p:nvGrpSpPr>
          <p:grpSpPr bwMode="auto">
            <a:xfrm>
              <a:off x="723" y="1229"/>
              <a:ext cx="1725" cy="1035"/>
              <a:chOff x="864" y="3168"/>
              <a:chExt cx="1725" cy="1035"/>
            </a:xfrm>
          </p:grpSpPr>
          <p:sp>
            <p:nvSpPr>
              <p:cNvPr id="34854" name="Line 37"/>
              <p:cNvSpPr>
                <a:spLocks noChangeShapeType="1"/>
              </p:cNvSpPr>
              <p:nvPr/>
            </p:nvSpPr>
            <p:spPr bwMode="auto">
              <a:xfrm>
                <a:off x="1727" y="3168"/>
                <a:ext cx="0" cy="1035"/>
              </a:xfrm>
              <a:prstGeom prst="line">
                <a:avLst/>
              </a:prstGeom>
              <a:noFill/>
              <a:ln w="9525">
                <a:solidFill>
                  <a:schemeClr val="tx1"/>
                </a:solidFill>
                <a:prstDash val="lgDashDot"/>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4855" name="Group 38"/>
              <p:cNvGrpSpPr>
                <a:grpSpLocks/>
              </p:cNvGrpSpPr>
              <p:nvPr/>
            </p:nvGrpSpPr>
            <p:grpSpPr bwMode="auto">
              <a:xfrm>
                <a:off x="864" y="3180"/>
                <a:ext cx="1725" cy="791"/>
                <a:chOff x="864" y="3180"/>
                <a:chExt cx="1725" cy="791"/>
              </a:xfrm>
            </p:grpSpPr>
            <p:grpSp>
              <p:nvGrpSpPr>
                <p:cNvPr id="34856" name="Group 39"/>
                <p:cNvGrpSpPr>
                  <a:grpSpLocks/>
                </p:cNvGrpSpPr>
                <p:nvPr/>
              </p:nvGrpSpPr>
              <p:grpSpPr bwMode="auto">
                <a:xfrm>
                  <a:off x="864" y="3746"/>
                  <a:ext cx="1725" cy="225"/>
                  <a:chOff x="864" y="3746"/>
                  <a:chExt cx="1725" cy="225"/>
                </a:xfrm>
              </p:grpSpPr>
              <p:sp>
                <p:nvSpPr>
                  <p:cNvPr id="34870" name="Freeform 40" descr="10%"/>
                  <p:cNvSpPr>
                    <a:spLocks/>
                  </p:cNvSpPr>
                  <p:nvPr/>
                </p:nvSpPr>
                <p:spPr bwMode="auto">
                  <a:xfrm>
                    <a:off x="1268" y="3749"/>
                    <a:ext cx="917" cy="218"/>
                  </a:xfrm>
                  <a:custGeom>
                    <a:avLst/>
                    <a:gdLst>
                      <a:gd name="T0" fmla="*/ 0 w 342"/>
                      <a:gd name="T1" fmla="*/ 0 h 48"/>
                      <a:gd name="T2" fmla="*/ 885 w 342"/>
                      <a:gd name="T3" fmla="*/ 867 h 48"/>
                      <a:gd name="T4" fmla="*/ 1770 w 342"/>
                      <a:gd name="T5" fmla="*/ 804 h 48"/>
                      <a:gd name="T6" fmla="*/ 2459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4871" name="Freeform 41" descr="10%"/>
                  <p:cNvSpPr>
                    <a:spLocks/>
                  </p:cNvSpPr>
                  <p:nvPr/>
                </p:nvSpPr>
                <p:spPr bwMode="auto">
                  <a:xfrm>
                    <a:off x="1428" y="3746"/>
                    <a:ext cx="597" cy="119"/>
                  </a:xfrm>
                  <a:custGeom>
                    <a:avLst/>
                    <a:gdLst>
                      <a:gd name="T0" fmla="*/ 0 w 208"/>
                      <a:gd name="T1" fmla="*/ 6 h 111"/>
                      <a:gd name="T2" fmla="*/ 520 w 208"/>
                      <a:gd name="T3" fmla="*/ 110 h 111"/>
                      <a:gd name="T4" fmla="*/ 1185 w 208"/>
                      <a:gd name="T5" fmla="*/ 107 h 111"/>
                      <a:gd name="T6" fmla="*/ 1714 w 208"/>
                      <a:gd name="T7" fmla="*/ 0 h 111"/>
                      <a:gd name="T8" fmla="*/ 0 60000 65536"/>
                      <a:gd name="T9" fmla="*/ 0 60000 65536"/>
                      <a:gd name="T10" fmla="*/ 0 60000 65536"/>
                      <a:gd name="T11" fmla="*/ 0 60000 65536"/>
                      <a:gd name="T12" fmla="*/ 0 w 208"/>
                      <a:gd name="T13" fmla="*/ 0 h 111"/>
                      <a:gd name="T14" fmla="*/ 208 w 208"/>
                      <a:gd name="T15" fmla="*/ 111 h 111"/>
                    </a:gdLst>
                    <a:ahLst/>
                    <a:cxnLst>
                      <a:cxn ang="T8">
                        <a:pos x="T0" y="T1"/>
                      </a:cxn>
                      <a:cxn ang="T9">
                        <a:pos x="T2" y="T3"/>
                      </a:cxn>
                      <a:cxn ang="T10">
                        <a:pos x="T4" y="T5"/>
                      </a:cxn>
                      <a:cxn ang="T11">
                        <a:pos x="T6" y="T7"/>
                      </a:cxn>
                    </a:cxnLst>
                    <a:rect l="T12" t="T13" r="T14" b="T15"/>
                    <a:pathLst>
                      <a:path w="208" h="111">
                        <a:moveTo>
                          <a:pt x="0" y="6"/>
                        </a:moveTo>
                        <a:cubicBezTo>
                          <a:pt x="10" y="21"/>
                          <a:pt x="39" y="81"/>
                          <a:pt x="63" y="96"/>
                        </a:cubicBezTo>
                        <a:cubicBezTo>
                          <a:pt x="87" y="111"/>
                          <a:pt x="120" y="109"/>
                          <a:pt x="144" y="93"/>
                        </a:cubicBezTo>
                        <a:cubicBezTo>
                          <a:pt x="168" y="77"/>
                          <a:pt x="195" y="19"/>
                          <a:pt x="20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72" name="Freeform 42" descr="10%"/>
                  <p:cNvSpPr>
                    <a:spLocks/>
                  </p:cNvSpPr>
                  <p:nvPr/>
                </p:nvSpPr>
                <p:spPr bwMode="auto">
                  <a:xfrm>
                    <a:off x="1577" y="3749"/>
                    <a:ext cx="299" cy="55"/>
                  </a:xfrm>
                  <a:custGeom>
                    <a:avLst/>
                    <a:gdLst>
                      <a:gd name="T0" fmla="*/ 0 w 131"/>
                      <a:gd name="T1" fmla="*/ 0 h 51"/>
                      <a:gd name="T2" fmla="*/ 329 w 131"/>
                      <a:gd name="T3" fmla="*/ 59 h 51"/>
                      <a:gd name="T4" fmla="*/ 682 w 131"/>
                      <a:gd name="T5" fmla="*/ 0 h 51"/>
                      <a:gd name="T6" fmla="*/ 0 60000 65536"/>
                      <a:gd name="T7" fmla="*/ 0 60000 65536"/>
                      <a:gd name="T8" fmla="*/ 0 60000 65536"/>
                      <a:gd name="T9" fmla="*/ 0 w 131"/>
                      <a:gd name="T10" fmla="*/ 0 h 51"/>
                      <a:gd name="T11" fmla="*/ 131 w 131"/>
                      <a:gd name="T12" fmla="*/ 51 h 51"/>
                    </a:gdLst>
                    <a:ahLst/>
                    <a:cxnLst>
                      <a:cxn ang="T6">
                        <a:pos x="T0" y="T1"/>
                      </a:cxn>
                      <a:cxn ang="T7">
                        <a:pos x="T2" y="T3"/>
                      </a:cxn>
                      <a:cxn ang="T8">
                        <a:pos x="T4" y="T5"/>
                      </a:cxn>
                    </a:cxnLst>
                    <a:rect l="T9" t="T10" r="T11" b="T12"/>
                    <a:pathLst>
                      <a:path w="131" h="51">
                        <a:moveTo>
                          <a:pt x="0" y="0"/>
                        </a:moveTo>
                        <a:cubicBezTo>
                          <a:pt x="10" y="9"/>
                          <a:pt x="41" y="51"/>
                          <a:pt x="63" y="51"/>
                        </a:cubicBezTo>
                        <a:cubicBezTo>
                          <a:pt x="85" y="51"/>
                          <a:pt x="117" y="11"/>
                          <a:pt x="131"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73" name="Rectangle 43"/>
                  <p:cNvSpPr>
                    <a:spLocks noChangeArrowheads="1"/>
                  </p:cNvSpPr>
                  <p:nvPr/>
                </p:nvSpPr>
                <p:spPr bwMode="auto">
                  <a:xfrm>
                    <a:off x="864" y="3749"/>
                    <a:ext cx="1725" cy="22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4857" name="Freeform 44"/>
                <p:cNvSpPr>
                  <a:spLocks/>
                </p:cNvSpPr>
                <p:nvPr/>
              </p:nvSpPr>
              <p:spPr bwMode="auto">
                <a:xfrm>
                  <a:off x="1056" y="3600"/>
                  <a:ext cx="292" cy="145"/>
                </a:xfrm>
                <a:custGeom>
                  <a:avLst/>
                  <a:gdLst>
                    <a:gd name="T0" fmla="*/ 693 w 123"/>
                    <a:gd name="T1" fmla="*/ 56 h 378"/>
                    <a:gd name="T2" fmla="*/ 608 w 123"/>
                    <a:gd name="T3" fmla="*/ 32 h 378"/>
                    <a:gd name="T4" fmla="*/ 389 w 123"/>
                    <a:gd name="T5" fmla="*/ 1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58" name="Freeform 45"/>
                <p:cNvSpPr>
                  <a:spLocks/>
                </p:cNvSpPr>
                <p:nvPr/>
              </p:nvSpPr>
              <p:spPr bwMode="auto">
                <a:xfrm flipH="1">
                  <a:off x="2110" y="3552"/>
                  <a:ext cx="290" cy="190"/>
                </a:xfrm>
                <a:custGeom>
                  <a:avLst/>
                  <a:gdLst>
                    <a:gd name="T0" fmla="*/ 684 w 123"/>
                    <a:gd name="T1" fmla="*/ 96 h 378"/>
                    <a:gd name="T2" fmla="*/ 601 w 123"/>
                    <a:gd name="T3" fmla="*/ 55 h 378"/>
                    <a:gd name="T4" fmla="*/ 384 w 123"/>
                    <a:gd name="T5" fmla="*/ 27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59" name="Line 46"/>
                <p:cNvSpPr>
                  <a:spLocks noChangeShapeType="1"/>
                </p:cNvSpPr>
                <p:nvPr/>
              </p:nvSpPr>
              <p:spPr bwMode="auto">
                <a:xfrm flipV="1">
                  <a:off x="1691" y="3480"/>
                  <a:ext cx="0" cy="264"/>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0" name="Freeform 47"/>
                <p:cNvSpPr>
                  <a:spLocks/>
                </p:cNvSpPr>
                <p:nvPr/>
              </p:nvSpPr>
              <p:spPr bwMode="auto">
                <a:xfrm flipH="1">
                  <a:off x="1927" y="3504"/>
                  <a:ext cx="329" cy="244"/>
                </a:xfrm>
                <a:custGeom>
                  <a:avLst/>
                  <a:gdLst>
                    <a:gd name="T0" fmla="*/ 880 w 123"/>
                    <a:gd name="T1" fmla="*/ 158 h 378"/>
                    <a:gd name="T2" fmla="*/ 773 w 123"/>
                    <a:gd name="T3" fmla="*/ 91 h 378"/>
                    <a:gd name="T4" fmla="*/ 495 w 123"/>
                    <a:gd name="T5" fmla="*/ 44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1" name="Freeform 48"/>
                <p:cNvSpPr>
                  <a:spLocks/>
                </p:cNvSpPr>
                <p:nvPr/>
              </p:nvSpPr>
              <p:spPr bwMode="auto">
                <a:xfrm>
                  <a:off x="1200" y="3504"/>
                  <a:ext cx="304" cy="241"/>
                </a:xfrm>
                <a:custGeom>
                  <a:avLst/>
                  <a:gdLst>
                    <a:gd name="T0" fmla="*/ 751 w 123"/>
                    <a:gd name="T1" fmla="*/ 154 h 378"/>
                    <a:gd name="T2" fmla="*/ 660 w 123"/>
                    <a:gd name="T3" fmla="*/ 89 h 378"/>
                    <a:gd name="T4" fmla="*/ 423 w 123"/>
                    <a:gd name="T5" fmla="*/ 43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4862" name="Group 49"/>
                <p:cNvGrpSpPr>
                  <a:grpSpLocks/>
                </p:cNvGrpSpPr>
                <p:nvPr/>
              </p:nvGrpSpPr>
              <p:grpSpPr bwMode="auto">
                <a:xfrm>
                  <a:off x="1331" y="3180"/>
                  <a:ext cx="800" cy="168"/>
                  <a:chOff x="1331" y="3180"/>
                  <a:chExt cx="800" cy="168"/>
                </a:xfrm>
              </p:grpSpPr>
              <p:sp>
                <p:nvSpPr>
                  <p:cNvPr id="34863" name="Line 50"/>
                  <p:cNvSpPr>
                    <a:spLocks noChangeShapeType="1"/>
                  </p:cNvSpPr>
                  <p:nvPr/>
                </p:nvSpPr>
                <p:spPr bwMode="auto">
                  <a:xfrm>
                    <a:off x="1367" y="3348"/>
                    <a:ext cx="72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4" name="Freeform 51"/>
                  <p:cNvSpPr>
                    <a:spLocks/>
                  </p:cNvSpPr>
                  <p:nvPr/>
                </p:nvSpPr>
                <p:spPr bwMode="auto">
                  <a:xfrm>
                    <a:off x="1331"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5" name="Freeform 52"/>
                  <p:cNvSpPr>
                    <a:spLocks/>
                  </p:cNvSpPr>
                  <p:nvPr/>
                </p:nvSpPr>
                <p:spPr bwMode="auto">
                  <a:xfrm flipH="1">
                    <a:off x="2084"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4866" name="Group 53"/>
                  <p:cNvGrpSpPr>
                    <a:grpSpLocks/>
                  </p:cNvGrpSpPr>
                  <p:nvPr/>
                </p:nvGrpSpPr>
                <p:grpSpPr bwMode="auto">
                  <a:xfrm>
                    <a:off x="1388" y="3216"/>
                    <a:ext cx="195" cy="90"/>
                    <a:chOff x="4128" y="1617"/>
                    <a:chExt cx="165" cy="90"/>
                  </a:xfrm>
                </p:grpSpPr>
                <p:sp>
                  <p:nvSpPr>
                    <p:cNvPr id="34867" name="Line 54"/>
                    <p:cNvSpPr>
                      <a:spLocks noChangeShapeType="1"/>
                    </p:cNvSpPr>
                    <p:nvPr/>
                  </p:nvSpPr>
                  <p:spPr bwMode="auto">
                    <a:xfrm>
                      <a:off x="4128" y="161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8" name="Line 55"/>
                    <p:cNvSpPr>
                      <a:spLocks noChangeShapeType="1"/>
                    </p:cNvSpPr>
                    <p:nvPr/>
                  </p:nvSpPr>
                  <p:spPr bwMode="auto">
                    <a:xfrm>
                      <a:off x="4128" y="1662"/>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69" name="Line 56"/>
                    <p:cNvSpPr>
                      <a:spLocks noChangeShapeType="1"/>
                    </p:cNvSpPr>
                    <p:nvPr/>
                  </p:nvSpPr>
                  <p:spPr bwMode="auto">
                    <a:xfrm>
                      <a:off x="4128" y="170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grpSp>
        </p:grpSp>
        <p:grpSp>
          <p:nvGrpSpPr>
            <p:cNvPr id="34824" name="Group 57"/>
            <p:cNvGrpSpPr>
              <a:grpSpLocks/>
            </p:cNvGrpSpPr>
            <p:nvPr/>
          </p:nvGrpSpPr>
          <p:grpSpPr bwMode="auto">
            <a:xfrm>
              <a:off x="3216" y="1064"/>
              <a:ext cx="1725" cy="1035"/>
              <a:chOff x="3264" y="3168"/>
              <a:chExt cx="1725" cy="1035"/>
            </a:xfrm>
          </p:grpSpPr>
          <p:sp>
            <p:nvSpPr>
              <p:cNvPr id="34836" name="Freeform 58" descr="10%"/>
              <p:cNvSpPr>
                <a:spLocks/>
              </p:cNvSpPr>
              <p:nvPr/>
            </p:nvSpPr>
            <p:spPr bwMode="auto">
              <a:xfrm>
                <a:off x="3668" y="3906"/>
                <a:ext cx="917" cy="91"/>
              </a:xfrm>
              <a:custGeom>
                <a:avLst/>
                <a:gdLst>
                  <a:gd name="T0" fmla="*/ 0 w 342"/>
                  <a:gd name="T1" fmla="*/ 0 h 48"/>
                  <a:gd name="T2" fmla="*/ 885 w 342"/>
                  <a:gd name="T3" fmla="*/ 152 h 48"/>
                  <a:gd name="T4" fmla="*/ 1770 w 342"/>
                  <a:gd name="T5" fmla="*/ 140 h 48"/>
                  <a:gd name="T6" fmla="*/ 2459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4837" name="Freeform 59" descr="10%"/>
              <p:cNvSpPr>
                <a:spLocks/>
              </p:cNvSpPr>
              <p:nvPr/>
            </p:nvSpPr>
            <p:spPr bwMode="auto">
              <a:xfrm>
                <a:off x="3828" y="3903"/>
                <a:ext cx="597" cy="67"/>
              </a:xfrm>
              <a:custGeom>
                <a:avLst/>
                <a:gdLst>
                  <a:gd name="T0" fmla="*/ 0 w 208"/>
                  <a:gd name="T1" fmla="*/ 2 h 111"/>
                  <a:gd name="T2" fmla="*/ 520 w 208"/>
                  <a:gd name="T3" fmla="*/ 35 h 111"/>
                  <a:gd name="T4" fmla="*/ 1185 w 208"/>
                  <a:gd name="T5" fmla="*/ 34 h 111"/>
                  <a:gd name="T6" fmla="*/ 1714 w 208"/>
                  <a:gd name="T7" fmla="*/ 0 h 111"/>
                  <a:gd name="T8" fmla="*/ 0 60000 65536"/>
                  <a:gd name="T9" fmla="*/ 0 60000 65536"/>
                  <a:gd name="T10" fmla="*/ 0 60000 65536"/>
                  <a:gd name="T11" fmla="*/ 0 60000 65536"/>
                  <a:gd name="T12" fmla="*/ 0 w 208"/>
                  <a:gd name="T13" fmla="*/ 0 h 111"/>
                  <a:gd name="T14" fmla="*/ 208 w 208"/>
                  <a:gd name="T15" fmla="*/ 111 h 111"/>
                </a:gdLst>
                <a:ahLst/>
                <a:cxnLst>
                  <a:cxn ang="T8">
                    <a:pos x="T0" y="T1"/>
                  </a:cxn>
                  <a:cxn ang="T9">
                    <a:pos x="T2" y="T3"/>
                  </a:cxn>
                  <a:cxn ang="T10">
                    <a:pos x="T4" y="T5"/>
                  </a:cxn>
                  <a:cxn ang="T11">
                    <a:pos x="T6" y="T7"/>
                  </a:cxn>
                </a:cxnLst>
                <a:rect l="T12" t="T13" r="T14" b="T15"/>
                <a:pathLst>
                  <a:path w="208" h="111">
                    <a:moveTo>
                      <a:pt x="0" y="6"/>
                    </a:moveTo>
                    <a:cubicBezTo>
                      <a:pt x="10" y="21"/>
                      <a:pt x="39" y="81"/>
                      <a:pt x="63" y="96"/>
                    </a:cubicBezTo>
                    <a:cubicBezTo>
                      <a:pt x="87" y="111"/>
                      <a:pt x="120" y="109"/>
                      <a:pt x="144" y="93"/>
                    </a:cubicBezTo>
                    <a:cubicBezTo>
                      <a:pt x="168" y="77"/>
                      <a:pt x="195" y="19"/>
                      <a:pt x="20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38" name="Freeform 60" descr="10%"/>
              <p:cNvSpPr>
                <a:spLocks/>
              </p:cNvSpPr>
              <p:nvPr/>
            </p:nvSpPr>
            <p:spPr bwMode="auto">
              <a:xfrm>
                <a:off x="3977" y="3906"/>
                <a:ext cx="299" cy="47"/>
              </a:xfrm>
              <a:custGeom>
                <a:avLst/>
                <a:gdLst>
                  <a:gd name="T0" fmla="*/ 0 w 131"/>
                  <a:gd name="T1" fmla="*/ 0 h 51"/>
                  <a:gd name="T2" fmla="*/ 329 w 131"/>
                  <a:gd name="T3" fmla="*/ 43 h 51"/>
                  <a:gd name="T4" fmla="*/ 682 w 131"/>
                  <a:gd name="T5" fmla="*/ 0 h 51"/>
                  <a:gd name="T6" fmla="*/ 0 60000 65536"/>
                  <a:gd name="T7" fmla="*/ 0 60000 65536"/>
                  <a:gd name="T8" fmla="*/ 0 60000 65536"/>
                  <a:gd name="T9" fmla="*/ 0 w 131"/>
                  <a:gd name="T10" fmla="*/ 0 h 51"/>
                  <a:gd name="T11" fmla="*/ 131 w 131"/>
                  <a:gd name="T12" fmla="*/ 51 h 51"/>
                </a:gdLst>
                <a:ahLst/>
                <a:cxnLst>
                  <a:cxn ang="T6">
                    <a:pos x="T0" y="T1"/>
                  </a:cxn>
                  <a:cxn ang="T7">
                    <a:pos x="T2" y="T3"/>
                  </a:cxn>
                  <a:cxn ang="T8">
                    <a:pos x="T4" y="T5"/>
                  </a:cxn>
                </a:cxnLst>
                <a:rect l="T9" t="T10" r="T11" b="T12"/>
                <a:pathLst>
                  <a:path w="131" h="51">
                    <a:moveTo>
                      <a:pt x="0" y="0"/>
                    </a:moveTo>
                    <a:cubicBezTo>
                      <a:pt x="10" y="9"/>
                      <a:pt x="41" y="51"/>
                      <a:pt x="63" y="51"/>
                    </a:cubicBezTo>
                    <a:cubicBezTo>
                      <a:pt x="85" y="51"/>
                      <a:pt x="117" y="11"/>
                      <a:pt x="131"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39" name="Rectangle 61"/>
              <p:cNvSpPr>
                <a:spLocks noChangeArrowheads="1"/>
              </p:cNvSpPr>
              <p:nvPr/>
            </p:nvSpPr>
            <p:spPr bwMode="auto">
              <a:xfrm>
                <a:off x="3264" y="3906"/>
                <a:ext cx="1725" cy="22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0" name="Freeform 62"/>
              <p:cNvSpPr>
                <a:spLocks/>
              </p:cNvSpPr>
              <p:nvPr/>
            </p:nvSpPr>
            <p:spPr bwMode="auto">
              <a:xfrm>
                <a:off x="3648" y="3456"/>
                <a:ext cx="192" cy="446"/>
              </a:xfrm>
              <a:custGeom>
                <a:avLst/>
                <a:gdLst>
                  <a:gd name="T0" fmla="*/ 300 w 123"/>
                  <a:gd name="T1" fmla="*/ 526 h 378"/>
                  <a:gd name="T2" fmla="*/ 264 w 123"/>
                  <a:gd name="T3" fmla="*/ 304 h 378"/>
                  <a:gd name="T4" fmla="*/ 169 w 123"/>
                  <a:gd name="T5" fmla="*/ 146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1" name="Freeform 63"/>
              <p:cNvSpPr>
                <a:spLocks/>
              </p:cNvSpPr>
              <p:nvPr/>
            </p:nvSpPr>
            <p:spPr bwMode="auto">
              <a:xfrm flipH="1">
                <a:off x="4320" y="3408"/>
                <a:ext cx="192" cy="491"/>
              </a:xfrm>
              <a:custGeom>
                <a:avLst/>
                <a:gdLst>
                  <a:gd name="T0" fmla="*/ 300 w 123"/>
                  <a:gd name="T1" fmla="*/ 638 h 378"/>
                  <a:gd name="T2" fmla="*/ 264 w 123"/>
                  <a:gd name="T3" fmla="*/ 369 h 378"/>
                  <a:gd name="T4" fmla="*/ 169 w 123"/>
                  <a:gd name="T5" fmla="*/ 177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2" name="Line 64"/>
              <p:cNvSpPr>
                <a:spLocks noChangeShapeType="1"/>
              </p:cNvSpPr>
              <p:nvPr/>
            </p:nvSpPr>
            <p:spPr bwMode="auto">
              <a:xfrm>
                <a:off x="4127" y="3168"/>
                <a:ext cx="0" cy="1035"/>
              </a:xfrm>
              <a:prstGeom prst="line">
                <a:avLst/>
              </a:prstGeom>
              <a:noFill/>
              <a:ln w="9525">
                <a:solidFill>
                  <a:schemeClr val="tx1"/>
                </a:solidFill>
                <a:prstDash val="lgDashDot"/>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3" name="Line 65"/>
              <p:cNvSpPr>
                <a:spLocks noChangeShapeType="1"/>
              </p:cNvSpPr>
              <p:nvPr/>
            </p:nvSpPr>
            <p:spPr bwMode="auto">
              <a:xfrm flipV="1">
                <a:off x="4091" y="3637"/>
                <a:ext cx="0" cy="264"/>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4" name="Freeform 66"/>
              <p:cNvSpPr>
                <a:spLocks/>
              </p:cNvSpPr>
              <p:nvPr/>
            </p:nvSpPr>
            <p:spPr bwMode="auto">
              <a:xfrm flipH="1">
                <a:off x="4176" y="3408"/>
                <a:ext cx="185" cy="497"/>
              </a:xfrm>
              <a:custGeom>
                <a:avLst/>
                <a:gdLst>
                  <a:gd name="T0" fmla="*/ 278 w 123"/>
                  <a:gd name="T1" fmla="*/ 653 h 378"/>
                  <a:gd name="T2" fmla="*/ 244 w 123"/>
                  <a:gd name="T3" fmla="*/ 379 h 378"/>
                  <a:gd name="T4" fmla="*/ 156 w 123"/>
                  <a:gd name="T5" fmla="*/ 181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5" name="Freeform 67"/>
              <p:cNvSpPr>
                <a:spLocks/>
              </p:cNvSpPr>
              <p:nvPr/>
            </p:nvSpPr>
            <p:spPr bwMode="auto">
              <a:xfrm>
                <a:off x="3840" y="3408"/>
                <a:ext cx="192" cy="494"/>
              </a:xfrm>
              <a:custGeom>
                <a:avLst/>
                <a:gdLst>
                  <a:gd name="T0" fmla="*/ 300 w 123"/>
                  <a:gd name="T1" fmla="*/ 646 h 378"/>
                  <a:gd name="T2" fmla="*/ 264 w 123"/>
                  <a:gd name="T3" fmla="*/ 374 h 378"/>
                  <a:gd name="T4" fmla="*/ 169 w 123"/>
                  <a:gd name="T5" fmla="*/ 179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4846" name="Group 68"/>
              <p:cNvGrpSpPr>
                <a:grpSpLocks/>
              </p:cNvGrpSpPr>
              <p:nvPr/>
            </p:nvGrpSpPr>
            <p:grpSpPr bwMode="auto">
              <a:xfrm>
                <a:off x="3731" y="3180"/>
                <a:ext cx="800" cy="180"/>
                <a:chOff x="3731" y="3180"/>
                <a:chExt cx="800" cy="180"/>
              </a:xfrm>
            </p:grpSpPr>
            <p:sp>
              <p:nvSpPr>
                <p:cNvPr id="34847" name="Line 69"/>
                <p:cNvSpPr>
                  <a:spLocks noChangeShapeType="1"/>
                </p:cNvSpPr>
                <p:nvPr/>
              </p:nvSpPr>
              <p:spPr bwMode="auto">
                <a:xfrm>
                  <a:off x="3767" y="3360"/>
                  <a:ext cx="72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8" name="Freeform 70"/>
                <p:cNvSpPr>
                  <a:spLocks/>
                </p:cNvSpPr>
                <p:nvPr/>
              </p:nvSpPr>
              <p:spPr bwMode="auto">
                <a:xfrm>
                  <a:off x="3731"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49" name="Freeform 71"/>
                <p:cNvSpPr>
                  <a:spLocks/>
                </p:cNvSpPr>
                <p:nvPr/>
              </p:nvSpPr>
              <p:spPr bwMode="auto">
                <a:xfrm flipH="1">
                  <a:off x="4484"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4850" name="Group 72"/>
                <p:cNvGrpSpPr>
                  <a:grpSpLocks/>
                </p:cNvGrpSpPr>
                <p:nvPr/>
              </p:nvGrpSpPr>
              <p:grpSpPr bwMode="auto">
                <a:xfrm>
                  <a:off x="3788" y="3216"/>
                  <a:ext cx="195" cy="90"/>
                  <a:chOff x="4128" y="1617"/>
                  <a:chExt cx="165" cy="90"/>
                </a:xfrm>
              </p:grpSpPr>
              <p:sp>
                <p:nvSpPr>
                  <p:cNvPr id="34851" name="Line 73"/>
                  <p:cNvSpPr>
                    <a:spLocks noChangeShapeType="1"/>
                  </p:cNvSpPr>
                  <p:nvPr/>
                </p:nvSpPr>
                <p:spPr bwMode="auto">
                  <a:xfrm>
                    <a:off x="4128" y="161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52" name="Line 74"/>
                  <p:cNvSpPr>
                    <a:spLocks noChangeShapeType="1"/>
                  </p:cNvSpPr>
                  <p:nvPr/>
                </p:nvSpPr>
                <p:spPr bwMode="auto">
                  <a:xfrm>
                    <a:off x="4128" y="1662"/>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4853" name="Line 75"/>
                  <p:cNvSpPr>
                    <a:spLocks noChangeShapeType="1"/>
                  </p:cNvSpPr>
                  <p:nvPr/>
                </p:nvSpPr>
                <p:spPr bwMode="auto">
                  <a:xfrm>
                    <a:off x="4128" y="170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grpSp>
        <p:sp>
          <p:nvSpPr>
            <p:cNvPr id="34825" name="Line 76"/>
            <p:cNvSpPr>
              <a:spLocks noChangeShapeType="1"/>
            </p:cNvSpPr>
            <p:nvPr/>
          </p:nvSpPr>
          <p:spPr bwMode="auto">
            <a:xfrm>
              <a:off x="2292" y="1478"/>
              <a:ext cx="0" cy="330"/>
            </a:xfrm>
            <a:prstGeom prst="line">
              <a:avLst/>
            </a:prstGeom>
            <a:noFill/>
            <a:ln w="9525">
              <a:solidFill>
                <a:srgbClr val="FF66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26" name="Line 77"/>
            <p:cNvSpPr>
              <a:spLocks noChangeShapeType="1"/>
            </p:cNvSpPr>
            <p:nvPr/>
          </p:nvSpPr>
          <p:spPr bwMode="auto">
            <a:xfrm>
              <a:off x="3504" y="1304"/>
              <a:ext cx="0" cy="480"/>
            </a:xfrm>
            <a:prstGeom prst="line">
              <a:avLst/>
            </a:prstGeom>
            <a:noFill/>
            <a:ln w="9525">
              <a:solidFill>
                <a:srgbClr val="FF66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27" name="Text Box 78"/>
            <p:cNvSpPr txBox="1">
              <a:spLocks noChangeArrowheads="1"/>
            </p:cNvSpPr>
            <p:nvPr/>
          </p:nvSpPr>
          <p:spPr bwMode="auto">
            <a:xfrm>
              <a:off x="2346" y="1020"/>
              <a:ext cx="763"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0"/>
                </a:spcBef>
                <a:spcAft>
                  <a:spcPct val="0"/>
                </a:spcAft>
              </a:pPr>
              <a:r>
                <a:rPr lang="en-US" sz="1400" b="1" smtClean="0">
                  <a:solidFill>
                    <a:srgbClr val="FF9933"/>
                  </a:solidFill>
                  <a:latin typeface="Times New Roman" pitchFamily="18" charset="0"/>
                </a:rPr>
                <a:t>Khoảng cách phát hiện</a:t>
              </a:r>
            </a:p>
          </p:txBody>
        </p:sp>
        <p:sp>
          <p:nvSpPr>
            <p:cNvPr id="34828" name="Line 79"/>
            <p:cNvSpPr>
              <a:spLocks noChangeShapeType="1"/>
            </p:cNvSpPr>
            <p:nvPr/>
          </p:nvSpPr>
          <p:spPr bwMode="auto">
            <a:xfrm flipH="1">
              <a:off x="2352" y="1352"/>
              <a:ext cx="384" cy="2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29" name="Line 80"/>
            <p:cNvSpPr>
              <a:spLocks noChangeShapeType="1"/>
            </p:cNvSpPr>
            <p:nvPr/>
          </p:nvSpPr>
          <p:spPr bwMode="auto">
            <a:xfrm>
              <a:off x="2736" y="1352"/>
              <a:ext cx="672" cy="19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4830" name="Text Box 81"/>
            <p:cNvSpPr txBox="1">
              <a:spLocks noChangeArrowheads="1"/>
            </p:cNvSpPr>
            <p:nvPr/>
          </p:nvSpPr>
          <p:spPr bwMode="auto">
            <a:xfrm>
              <a:off x="468" y="2072"/>
              <a:ext cx="24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CC0000"/>
                  </a:solidFill>
                  <a:latin typeface="Times New Roman" pitchFamily="18" charset="0"/>
                </a:rPr>
                <a:t>Kim loại không chứa sắt (nhôm, đồng, …)</a:t>
              </a:r>
            </a:p>
          </p:txBody>
        </p:sp>
        <p:sp>
          <p:nvSpPr>
            <p:cNvPr id="34831" name="Text Box 82"/>
            <p:cNvSpPr txBox="1">
              <a:spLocks noChangeArrowheads="1"/>
            </p:cNvSpPr>
            <p:nvPr/>
          </p:nvSpPr>
          <p:spPr bwMode="auto">
            <a:xfrm>
              <a:off x="384" y="1808"/>
              <a:ext cx="31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000000"/>
                  </a:solidFill>
                  <a:latin typeface="Times New Roman" pitchFamily="18" charset="0"/>
                </a:rPr>
                <a:t>Vật</a:t>
              </a:r>
            </a:p>
          </p:txBody>
        </p:sp>
        <p:sp>
          <p:nvSpPr>
            <p:cNvPr id="34832" name="Text Box 83"/>
            <p:cNvSpPr txBox="1">
              <a:spLocks noChangeArrowheads="1"/>
            </p:cNvSpPr>
            <p:nvPr/>
          </p:nvSpPr>
          <p:spPr bwMode="auto">
            <a:xfrm>
              <a:off x="504" y="1208"/>
              <a:ext cx="66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400" b="1" smtClean="0">
                  <a:solidFill>
                    <a:srgbClr val="000000"/>
                  </a:solidFill>
                  <a:latin typeface="Times New Roman" pitchFamily="18" charset="0"/>
                </a:rPr>
                <a:t>Đầu Sensor</a:t>
              </a:r>
            </a:p>
          </p:txBody>
        </p:sp>
        <p:sp>
          <p:nvSpPr>
            <p:cNvPr id="34833" name="Text Box 84"/>
            <p:cNvSpPr txBox="1">
              <a:spLocks noChangeArrowheads="1"/>
            </p:cNvSpPr>
            <p:nvPr/>
          </p:nvSpPr>
          <p:spPr bwMode="auto">
            <a:xfrm>
              <a:off x="3120" y="2072"/>
              <a:ext cx="196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CC0000"/>
                  </a:solidFill>
                  <a:latin typeface="Times New Roman" pitchFamily="18" charset="0"/>
                </a:rPr>
                <a:t>Kim loại có từ tính (sắt, SUS, …)</a:t>
              </a:r>
            </a:p>
          </p:txBody>
        </p:sp>
        <p:sp>
          <p:nvSpPr>
            <p:cNvPr id="34834" name="Text Box 85"/>
            <p:cNvSpPr txBox="1">
              <a:spLocks noChangeArrowheads="1"/>
            </p:cNvSpPr>
            <p:nvPr/>
          </p:nvSpPr>
          <p:spPr bwMode="auto">
            <a:xfrm>
              <a:off x="4947" y="1784"/>
              <a:ext cx="31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000000"/>
                  </a:solidFill>
                  <a:latin typeface="Times New Roman" pitchFamily="18" charset="0"/>
                </a:rPr>
                <a:t>Vật</a:t>
              </a:r>
            </a:p>
          </p:txBody>
        </p:sp>
        <p:sp>
          <p:nvSpPr>
            <p:cNvPr id="34835" name="Text Box 86"/>
            <p:cNvSpPr txBox="1">
              <a:spLocks noChangeArrowheads="1"/>
            </p:cNvSpPr>
            <p:nvPr/>
          </p:nvSpPr>
          <p:spPr bwMode="auto">
            <a:xfrm>
              <a:off x="4512" y="1058"/>
              <a:ext cx="66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400" b="1" smtClean="0">
                  <a:solidFill>
                    <a:srgbClr val="000000"/>
                  </a:solidFill>
                  <a:latin typeface="Times New Roman" pitchFamily="18" charset="0"/>
                </a:rPr>
                <a:t>Đầu Sensor</a:t>
              </a:r>
            </a:p>
          </p:txBody>
        </p:sp>
      </p:grpSp>
    </p:spTree>
    <p:extLst>
      <p:ext uri="{BB962C8B-B14F-4D97-AF65-F5344CB8AC3E}">
        <p14:creationId xmlns:p14="http://schemas.microsoft.com/office/powerpoint/2010/main" val="315406445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box(out)">
                                      <p:cBhvr>
                                        <p:cTn id="7" dur="500"/>
                                        <p:tgtEl>
                                          <p:spTgt spid="430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3011"/>
                                        </p:tgtEl>
                                        <p:attrNameLst>
                                          <p:attrName>style.visibility</p:attrName>
                                        </p:attrNameLst>
                                      </p:cBhvr>
                                      <p:to>
                                        <p:strVal val="visible"/>
                                      </p:to>
                                    </p:set>
                                    <p:animEffect transition="in" filter="diamond(in)">
                                      <p:cBhvr>
                                        <p:cTn id="10" dur="2000"/>
                                        <p:tgtEl>
                                          <p:spTgt spid="43011"/>
                                        </p:tgtEl>
                                      </p:cBhvr>
                                    </p:animEffect>
                                  </p:childTnLst>
                                </p:cTn>
                              </p:par>
                            </p:childTnLst>
                          </p:cTn>
                        </p:par>
                        <p:par>
                          <p:cTn id="11" fill="hold" nodeType="afterGroup">
                            <p:stCondLst>
                              <p:cond delay="2000"/>
                            </p:stCondLst>
                            <p:childTnLst>
                              <p:par>
                                <p:cTn id="12" presetID="4" presetClass="entr" presetSubtype="32"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1000"/>
                                        <p:tgtEl>
                                          <p:spTgt spid="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43042"/>
                                        </p:tgtEl>
                                        <p:attrNameLst>
                                          <p:attrName>style.visibility</p:attrName>
                                        </p:attrNameLst>
                                      </p:cBhvr>
                                      <p:to>
                                        <p:strVal val="visible"/>
                                      </p:to>
                                    </p:set>
                                    <p:anim calcmode="lin" valueType="num">
                                      <p:cBhvr>
                                        <p:cTn id="19" dur="500" fill="hold"/>
                                        <p:tgtEl>
                                          <p:spTgt spid="43042"/>
                                        </p:tgtEl>
                                        <p:attrNameLst>
                                          <p:attrName>ppt_w</p:attrName>
                                        </p:attrNameLst>
                                      </p:cBhvr>
                                      <p:tavLst>
                                        <p:tav tm="0">
                                          <p:val>
                                            <p:strVal val="#ppt_w*0.05"/>
                                          </p:val>
                                        </p:tav>
                                        <p:tav tm="100000">
                                          <p:val>
                                            <p:strVal val="#ppt_w"/>
                                          </p:val>
                                        </p:tav>
                                      </p:tavLst>
                                    </p:anim>
                                    <p:anim calcmode="lin" valueType="num">
                                      <p:cBhvr>
                                        <p:cTn id="20" dur="500" fill="hold"/>
                                        <p:tgtEl>
                                          <p:spTgt spid="43042"/>
                                        </p:tgtEl>
                                        <p:attrNameLst>
                                          <p:attrName>ppt_h</p:attrName>
                                        </p:attrNameLst>
                                      </p:cBhvr>
                                      <p:tavLst>
                                        <p:tav tm="0">
                                          <p:val>
                                            <p:strVal val="#ppt_h"/>
                                          </p:val>
                                        </p:tav>
                                        <p:tav tm="100000">
                                          <p:val>
                                            <p:strVal val="#ppt_h"/>
                                          </p:val>
                                        </p:tav>
                                      </p:tavLst>
                                    </p:anim>
                                    <p:anim calcmode="lin" valueType="num">
                                      <p:cBhvr>
                                        <p:cTn id="21" dur="500" fill="hold"/>
                                        <p:tgtEl>
                                          <p:spTgt spid="43042"/>
                                        </p:tgtEl>
                                        <p:attrNameLst>
                                          <p:attrName>ppt_x</p:attrName>
                                        </p:attrNameLst>
                                      </p:cBhvr>
                                      <p:tavLst>
                                        <p:tav tm="0">
                                          <p:val>
                                            <p:strVal val="#ppt_x-.2"/>
                                          </p:val>
                                        </p:tav>
                                        <p:tav tm="100000">
                                          <p:val>
                                            <p:strVal val="#ppt_x"/>
                                          </p:val>
                                        </p:tav>
                                      </p:tavLst>
                                    </p:anim>
                                    <p:anim calcmode="lin" valueType="num">
                                      <p:cBhvr>
                                        <p:cTn id="22" dur="500" fill="hold"/>
                                        <p:tgtEl>
                                          <p:spTgt spid="43042"/>
                                        </p:tgtEl>
                                        <p:attrNameLst>
                                          <p:attrName>ppt_y</p:attrName>
                                        </p:attrNameLst>
                                      </p:cBhvr>
                                      <p:tavLst>
                                        <p:tav tm="0">
                                          <p:val>
                                            <p:strVal val="#ppt_y"/>
                                          </p:val>
                                        </p:tav>
                                        <p:tav tm="100000">
                                          <p:val>
                                            <p:strVal val="#ppt_y"/>
                                          </p:val>
                                        </p:tav>
                                      </p:tavLst>
                                    </p:anim>
                                    <p:animEffect transition="in" filter="fade">
                                      <p:cBhvr>
                                        <p:cTn id="23" dur="500"/>
                                        <p:tgtEl>
                                          <p:spTgt spid="4304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dissolv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p:bldP spid="43042"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874713" y="477838"/>
            <a:ext cx="64960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Khoảng Cách Đo - Các Yếu Tố Ảnh Hưởng </a:t>
            </a:r>
          </a:p>
        </p:txBody>
      </p:sp>
      <p:sp>
        <p:nvSpPr>
          <p:cNvPr id="44035" name="Text Box 3"/>
          <p:cNvSpPr txBox="1">
            <a:spLocks noChangeArrowheads="1"/>
          </p:cNvSpPr>
          <p:nvPr/>
        </p:nvSpPr>
        <p:spPr bwMode="auto">
          <a:xfrm>
            <a:off x="609600" y="121920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FF0000"/>
                </a:solidFill>
              </a:rPr>
              <a:t>2. Kích Cỡ Của</a:t>
            </a:r>
            <a:r>
              <a:rPr lang="en-US" b="1" u="sng" smtClean="0">
                <a:solidFill>
                  <a:srgbClr val="FF0000"/>
                </a:solidFill>
              </a:rPr>
              <a:t> </a:t>
            </a:r>
            <a:r>
              <a:rPr lang="en-US" sz="2400" b="1" u="sng" smtClean="0">
                <a:solidFill>
                  <a:srgbClr val="FF0000"/>
                </a:solidFill>
              </a:rPr>
              <a:t> Đối Tượng </a:t>
            </a:r>
            <a:r>
              <a:rPr lang="en-US" sz="2400" b="1" u="sng" smtClean="0">
                <a:solidFill>
                  <a:srgbClr val="0000FF"/>
                </a:solidFill>
              </a:rPr>
              <a:t>(Size):</a:t>
            </a:r>
          </a:p>
        </p:txBody>
      </p:sp>
      <p:grpSp>
        <p:nvGrpSpPr>
          <p:cNvPr id="2" name="Group 4"/>
          <p:cNvGrpSpPr>
            <a:grpSpLocks/>
          </p:cNvGrpSpPr>
          <p:nvPr/>
        </p:nvGrpSpPr>
        <p:grpSpPr bwMode="auto">
          <a:xfrm>
            <a:off x="381000" y="2076450"/>
            <a:ext cx="8324850" cy="2876550"/>
            <a:chOff x="104" y="1020"/>
            <a:chExt cx="5244" cy="1812"/>
          </a:xfrm>
        </p:grpSpPr>
        <p:grpSp>
          <p:nvGrpSpPr>
            <p:cNvPr id="35846" name="Group 5"/>
            <p:cNvGrpSpPr>
              <a:grpSpLocks/>
            </p:cNvGrpSpPr>
            <p:nvPr/>
          </p:nvGrpSpPr>
          <p:grpSpPr bwMode="auto">
            <a:xfrm>
              <a:off x="3524" y="1456"/>
              <a:ext cx="1152" cy="1212"/>
              <a:chOff x="2784" y="1392"/>
              <a:chExt cx="617" cy="798"/>
            </a:xfrm>
          </p:grpSpPr>
          <p:grpSp>
            <p:nvGrpSpPr>
              <p:cNvPr id="35882" name="Group 6"/>
              <p:cNvGrpSpPr>
                <a:grpSpLocks/>
              </p:cNvGrpSpPr>
              <p:nvPr/>
            </p:nvGrpSpPr>
            <p:grpSpPr bwMode="auto">
              <a:xfrm>
                <a:off x="2784" y="1502"/>
                <a:ext cx="617" cy="130"/>
                <a:chOff x="2448" y="1449"/>
                <a:chExt cx="617" cy="130"/>
              </a:xfrm>
            </p:grpSpPr>
            <p:sp>
              <p:nvSpPr>
                <p:cNvPr id="35894" name="Line 7"/>
                <p:cNvSpPr>
                  <a:spLocks noChangeShapeType="1"/>
                </p:cNvSpPr>
                <p:nvPr/>
              </p:nvSpPr>
              <p:spPr bwMode="auto">
                <a:xfrm>
                  <a:off x="2476" y="1579"/>
                  <a:ext cx="56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5" name="Freeform 8"/>
                <p:cNvSpPr>
                  <a:spLocks/>
                </p:cNvSpPr>
                <p:nvPr/>
              </p:nvSpPr>
              <p:spPr bwMode="auto">
                <a:xfrm>
                  <a:off x="2448" y="1449"/>
                  <a:ext cx="36" cy="130"/>
                </a:xfrm>
                <a:custGeom>
                  <a:avLst/>
                  <a:gdLst>
                    <a:gd name="T0" fmla="*/ 28 w 39"/>
                    <a:gd name="T1" fmla="*/ 117 h 144"/>
                    <a:gd name="T2" fmla="*/ 0 w 39"/>
                    <a:gd name="T3" fmla="*/ 100 h 144"/>
                    <a:gd name="T4" fmla="*/ 30 w 39"/>
                    <a:gd name="T5" fmla="*/ 86 h 144"/>
                    <a:gd name="T6" fmla="*/ 0 w 39"/>
                    <a:gd name="T7" fmla="*/ 73 h 144"/>
                    <a:gd name="T8" fmla="*/ 33 w 39"/>
                    <a:gd name="T9" fmla="*/ 56 h 144"/>
                    <a:gd name="T10" fmla="*/ 0 w 39"/>
                    <a:gd name="T11" fmla="*/ 44 h 144"/>
                    <a:gd name="T12" fmla="*/ 33 w 39"/>
                    <a:gd name="T13" fmla="*/ 27 h 144"/>
                    <a:gd name="T14" fmla="*/ 0 w 39"/>
                    <a:gd name="T15" fmla="*/ 13 h 144"/>
                    <a:gd name="T16" fmla="*/ 33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6" name="Freeform 9"/>
                <p:cNvSpPr>
                  <a:spLocks/>
                </p:cNvSpPr>
                <p:nvPr/>
              </p:nvSpPr>
              <p:spPr bwMode="auto">
                <a:xfrm flipH="1">
                  <a:off x="3029" y="1449"/>
                  <a:ext cx="36" cy="130"/>
                </a:xfrm>
                <a:custGeom>
                  <a:avLst/>
                  <a:gdLst>
                    <a:gd name="T0" fmla="*/ 28 w 39"/>
                    <a:gd name="T1" fmla="*/ 117 h 144"/>
                    <a:gd name="T2" fmla="*/ 0 w 39"/>
                    <a:gd name="T3" fmla="*/ 100 h 144"/>
                    <a:gd name="T4" fmla="*/ 30 w 39"/>
                    <a:gd name="T5" fmla="*/ 86 h 144"/>
                    <a:gd name="T6" fmla="*/ 0 w 39"/>
                    <a:gd name="T7" fmla="*/ 73 h 144"/>
                    <a:gd name="T8" fmla="*/ 33 w 39"/>
                    <a:gd name="T9" fmla="*/ 56 h 144"/>
                    <a:gd name="T10" fmla="*/ 0 w 39"/>
                    <a:gd name="T11" fmla="*/ 44 h 144"/>
                    <a:gd name="T12" fmla="*/ 33 w 39"/>
                    <a:gd name="T13" fmla="*/ 27 h 144"/>
                    <a:gd name="T14" fmla="*/ 0 w 39"/>
                    <a:gd name="T15" fmla="*/ 13 h 144"/>
                    <a:gd name="T16" fmla="*/ 33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5897" name="Group 10"/>
                <p:cNvGrpSpPr>
                  <a:grpSpLocks/>
                </p:cNvGrpSpPr>
                <p:nvPr/>
              </p:nvGrpSpPr>
              <p:grpSpPr bwMode="auto">
                <a:xfrm>
                  <a:off x="2492" y="1477"/>
                  <a:ext cx="150" cy="69"/>
                  <a:chOff x="4128" y="1617"/>
                  <a:chExt cx="165" cy="90"/>
                </a:xfrm>
              </p:grpSpPr>
              <p:sp>
                <p:nvSpPr>
                  <p:cNvPr id="35898" name="Line 11"/>
                  <p:cNvSpPr>
                    <a:spLocks noChangeShapeType="1"/>
                  </p:cNvSpPr>
                  <p:nvPr/>
                </p:nvSpPr>
                <p:spPr bwMode="auto">
                  <a:xfrm>
                    <a:off x="4128" y="161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9" name="Line 12"/>
                  <p:cNvSpPr>
                    <a:spLocks noChangeShapeType="1"/>
                  </p:cNvSpPr>
                  <p:nvPr/>
                </p:nvSpPr>
                <p:spPr bwMode="auto">
                  <a:xfrm>
                    <a:off x="4128" y="1662"/>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900" name="Line 13"/>
                  <p:cNvSpPr>
                    <a:spLocks noChangeShapeType="1"/>
                  </p:cNvSpPr>
                  <p:nvPr/>
                </p:nvSpPr>
                <p:spPr bwMode="auto">
                  <a:xfrm>
                    <a:off x="4128" y="170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grpSp>
            <p:nvGrpSpPr>
              <p:cNvPr id="35883" name="Group 14"/>
              <p:cNvGrpSpPr>
                <a:grpSpLocks/>
              </p:cNvGrpSpPr>
              <p:nvPr/>
            </p:nvGrpSpPr>
            <p:grpSpPr bwMode="auto">
              <a:xfrm>
                <a:off x="2826" y="1669"/>
                <a:ext cx="545" cy="342"/>
                <a:chOff x="3865" y="2961"/>
                <a:chExt cx="545" cy="342"/>
              </a:xfrm>
            </p:grpSpPr>
            <p:sp>
              <p:nvSpPr>
                <p:cNvPr id="35885" name="Freeform 15" descr="10%"/>
                <p:cNvSpPr>
                  <a:spLocks/>
                </p:cNvSpPr>
                <p:nvPr/>
              </p:nvSpPr>
              <p:spPr bwMode="auto">
                <a:xfrm>
                  <a:off x="3869" y="3132"/>
                  <a:ext cx="507" cy="170"/>
                </a:xfrm>
                <a:custGeom>
                  <a:avLst/>
                  <a:gdLst>
                    <a:gd name="T0" fmla="*/ 8 w 507"/>
                    <a:gd name="T1" fmla="*/ 0 h 170"/>
                    <a:gd name="T2" fmla="*/ 31 w 507"/>
                    <a:gd name="T3" fmla="*/ 144 h 170"/>
                    <a:gd name="T4" fmla="*/ 196 w 507"/>
                    <a:gd name="T5" fmla="*/ 156 h 170"/>
                    <a:gd name="T6" fmla="*/ 376 w 507"/>
                    <a:gd name="T7" fmla="*/ 156 h 170"/>
                    <a:gd name="T8" fmla="*/ 484 w 507"/>
                    <a:gd name="T9" fmla="*/ 141 h 170"/>
                    <a:gd name="T10" fmla="*/ 507 w 507"/>
                    <a:gd name="T11" fmla="*/ 0 h 170"/>
                    <a:gd name="T12" fmla="*/ 0 60000 65536"/>
                    <a:gd name="T13" fmla="*/ 0 60000 65536"/>
                    <a:gd name="T14" fmla="*/ 0 60000 65536"/>
                    <a:gd name="T15" fmla="*/ 0 60000 65536"/>
                    <a:gd name="T16" fmla="*/ 0 60000 65536"/>
                    <a:gd name="T17" fmla="*/ 0 60000 65536"/>
                    <a:gd name="T18" fmla="*/ 0 w 507"/>
                    <a:gd name="T19" fmla="*/ 0 h 170"/>
                    <a:gd name="T20" fmla="*/ 507 w 507"/>
                    <a:gd name="T21" fmla="*/ 170 h 170"/>
                  </a:gdLst>
                  <a:ahLst/>
                  <a:cxnLst>
                    <a:cxn ang="T12">
                      <a:pos x="T0" y="T1"/>
                    </a:cxn>
                    <a:cxn ang="T13">
                      <a:pos x="T2" y="T3"/>
                    </a:cxn>
                    <a:cxn ang="T14">
                      <a:pos x="T4" y="T5"/>
                    </a:cxn>
                    <a:cxn ang="T15">
                      <a:pos x="T6" y="T7"/>
                    </a:cxn>
                    <a:cxn ang="T16">
                      <a:pos x="T8" y="T9"/>
                    </a:cxn>
                    <a:cxn ang="T17">
                      <a:pos x="T10" y="T11"/>
                    </a:cxn>
                  </a:cxnLst>
                  <a:rect l="T18" t="T19" r="T20" b="T21"/>
                  <a:pathLst>
                    <a:path w="507" h="170">
                      <a:moveTo>
                        <a:pt x="8" y="0"/>
                      </a:moveTo>
                      <a:cubicBezTo>
                        <a:pt x="12" y="24"/>
                        <a:pt x="0" y="118"/>
                        <a:pt x="31" y="144"/>
                      </a:cubicBezTo>
                      <a:cubicBezTo>
                        <a:pt x="62" y="170"/>
                        <a:pt x="139" y="154"/>
                        <a:pt x="196" y="156"/>
                      </a:cubicBezTo>
                      <a:cubicBezTo>
                        <a:pt x="253" y="158"/>
                        <a:pt x="328" y="158"/>
                        <a:pt x="376" y="156"/>
                      </a:cubicBezTo>
                      <a:cubicBezTo>
                        <a:pt x="424" y="154"/>
                        <a:pt x="462" y="167"/>
                        <a:pt x="484" y="141"/>
                      </a:cubicBezTo>
                      <a:cubicBezTo>
                        <a:pt x="506" y="115"/>
                        <a:pt x="502" y="29"/>
                        <a:pt x="507"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5886" name="Freeform 16" descr="10%"/>
                <p:cNvSpPr>
                  <a:spLocks/>
                </p:cNvSpPr>
                <p:nvPr/>
              </p:nvSpPr>
              <p:spPr bwMode="auto">
                <a:xfrm>
                  <a:off x="3930" y="3132"/>
                  <a:ext cx="402" cy="109"/>
                </a:xfrm>
                <a:custGeom>
                  <a:avLst/>
                  <a:gdLst>
                    <a:gd name="T0" fmla="*/ 0 w 402"/>
                    <a:gd name="T1" fmla="*/ 3 h 109"/>
                    <a:gd name="T2" fmla="*/ 99 w 402"/>
                    <a:gd name="T3" fmla="*/ 81 h 109"/>
                    <a:gd name="T4" fmla="*/ 192 w 402"/>
                    <a:gd name="T5" fmla="*/ 108 h 109"/>
                    <a:gd name="T6" fmla="*/ 279 w 402"/>
                    <a:gd name="T7" fmla="*/ 87 h 109"/>
                    <a:gd name="T8" fmla="*/ 402 w 402"/>
                    <a:gd name="T9" fmla="*/ 0 h 109"/>
                    <a:gd name="T10" fmla="*/ 0 60000 65536"/>
                    <a:gd name="T11" fmla="*/ 0 60000 65536"/>
                    <a:gd name="T12" fmla="*/ 0 60000 65536"/>
                    <a:gd name="T13" fmla="*/ 0 60000 65536"/>
                    <a:gd name="T14" fmla="*/ 0 60000 65536"/>
                    <a:gd name="T15" fmla="*/ 0 w 402"/>
                    <a:gd name="T16" fmla="*/ 0 h 109"/>
                    <a:gd name="T17" fmla="*/ 402 w 402"/>
                    <a:gd name="T18" fmla="*/ 109 h 109"/>
                  </a:gdLst>
                  <a:ahLst/>
                  <a:cxnLst>
                    <a:cxn ang="T10">
                      <a:pos x="T0" y="T1"/>
                    </a:cxn>
                    <a:cxn ang="T11">
                      <a:pos x="T2" y="T3"/>
                    </a:cxn>
                    <a:cxn ang="T12">
                      <a:pos x="T4" y="T5"/>
                    </a:cxn>
                    <a:cxn ang="T13">
                      <a:pos x="T6" y="T7"/>
                    </a:cxn>
                    <a:cxn ang="T14">
                      <a:pos x="T8" y="T9"/>
                    </a:cxn>
                  </a:cxnLst>
                  <a:rect l="T15" t="T16" r="T17" b="T18"/>
                  <a:pathLst>
                    <a:path w="402" h="109">
                      <a:moveTo>
                        <a:pt x="0" y="3"/>
                      </a:moveTo>
                      <a:cubicBezTo>
                        <a:pt x="17" y="16"/>
                        <a:pt x="67" y="63"/>
                        <a:pt x="99" y="81"/>
                      </a:cubicBezTo>
                      <a:cubicBezTo>
                        <a:pt x="131" y="99"/>
                        <a:pt x="162" y="107"/>
                        <a:pt x="192" y="108"/>
                      </a:cubicBezTo>
                      <a:cubicBezTo>
                        <a:pt x="222" y="109"/>
                        <a:pt x="244" y="105"/>
                        <a:pt x="279" y="87"/>
                      </a:cubicBezTo>
                      <a:cubicBezTo>
                        <a:pt x="314" y="69"/>
                        <a:pt x="377" y="18"/>
                        <a:pt x="402"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87" name="Freeform 17" descr="10%"/>
                <p:cNvSpPr>
                  <a:spLocks/>
                </p:cNvSpPr>
                <p:nvPr/>
              </p:nvSpPr>
              <p:spPr bwMode="auto">
                <a:xfrm>
                  <a:off x="4035" y="3132"/>
                  <a:ext cx="168" cy="38"/>
                </a:xfrm>
                <a:custGeom>
                  <a:avLst/>
                  <a:gdLst>
                    <a:gd name="T0" fmla="*/ 0 w 168"/>
                    <a:gd name="T1" fmla="*/ 0 h 38"/>
                    <a:gd name="T2" fmla="*/ 60 w 168"/>
                    <a:gd name="T3" fmla="*/ 33 h 38"/>
                    <a:gd name="T4" fmla="*/ 120 w 168"/>
                    <a:gd name="T5" fmla="*/ 30 h 38"/>
                    <a:gd name="T6" fmla="*/ 168 w 168"/>
                    <a:gd name="T7" fmla="*/ 0 h 38"/>
                    <a:gd name="T8" fmla="*/ 0 60000 65536"/>
                    <a:gd name="T9" fmla="*/ 0 60000 65536"/>
                    <a:gd name="T10" fmla="*/ 0 60000 65536"/>
                    <a:gd name="T11" fmla="*/ 0 60000 65536"/>
                    <a:gd name="T12" fmla="*/ 0 w 168"/>
                    <a:gd name="T13" fmla="*/ 0 h 38"/>
                    <a:gd name="T14" fmla="*/ 168 w 168"/>
                    <a:gd name="T15" fmla="*/ 38 h 38"/>
                  </a:gdLst>
                  <a:ahLst/>
                  <a:cxnLst>
                    <a:cxn ang="T8">
                      <a:pos x="T0" y="T1"/>
                    </a:cxn>
                    <a:cxn ang="T9">
                      <a:pos x="T2" y="T3"/>
                    </a:cxn>
                    <a:cxn ang="T10">
                      <a:pos x="T4" y="T5"/>
                    </a:cxn>
                    <a:cxn ang="T11">
                      <a:pos x="T6" y="T7"/>
                    </a:cxn>
                  </a:cxnLst>
                  <a:rect l="T12" t="T13" r="T14" b="T15"/>
                  <a:pathLst>
                    <a:path w="168" h="38">
                      <a:moveTo>
                        <a:pt x="0" y="0"/>
                      </a:moveTo>
                      <a:cubicBezTo>
                        <a:pt x="9" y="5"/>
                        <a:pt x="40" y="28"/>
                        <a:pt x="60" y="33"/>
                      </a:cubicBezTo>
                      <a:cubicBezTo>
                        <a:pt x="80" y="38"/>
                        <a:pt x="102" y="35"/>
                        <a:pt x="120" y="30"/>
                      </a:cubicBezTo>
                      <a:cubicBezTo>
                        <a:pt x="138" y="25"/>
                        <a:pt x="158" y="6"/>
                        <a:pt x="16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88" name="Rectangle 18"/>
                <p:cNvSpPr>
                  <a:spLocks noChangeArrowheads="1"/>
                </p:cNvSpPr>
                <p:nvPr/>
              </p:nvSpPr>
              <p:spPr bwMode="auto">
                <a:xfrm>
                  <a:off x="3865" y="3132"/>
                  <a:ext cx="526" cy="17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89" name="Freeform 19"/>
                <p:cNvSpPr>
                  <a:spLocks/>
                </p:cNvSpPr>
                <p:nvPr/>
              </p:nvSpPr>
              <p:spPr bwMode="auto">
                <a:xfrm>
                  <a:off x="4349" y="2976"/>
                  <a:ext cx="61" cy="151"/>
                </a:xfrm>
                <a:custGeom>
                  <a:avLst/>
                  <a:gdLst>
                    <a:gd name="T0" fmla="*/ 0 w 61"/>
                    <a:gd name="T1" fmla="*/ 151 h 151"/>
                    <a:gd name="T2" fmla="*/ 26 w 61"/>
                    <a:gd name="T3" fmla="*/ 79 h 151"/>
                    <a:gd name="T4" fmla="*/ 61 w 61"/>
                    <a:gd name="T5" fmla="*/ 0 h 151"/>
                    <a:gd name="T6" fmla="*/ 0 60000 65536"/>
                    <a:gd name="T7" fmla="*/ 0 60000 65536"/>
                    <a:gd name="T8" fmla="*/ 0 60000 65536"/>
                    <a:gd name="T9" fmla="*/ 0 w 61"/>
                    <a:gd name="T10" fmla="*/ 0 h 151"/>
                    <a:gd name="T11" fmla="*/ 61 w 61"/>
                    <a:gd name="T12" fmla="*/ 151 h 151"/>
                  </a:gdLst>
                  <a:ahLst/>
                  <a:cxnLst>
                    <a:cxn ang="T6">
                      <a:pos x="T0" y="T1"/>
                    </a:cxn>
                    <a:cxn ang="T7">
                      <a:pos x="T2" y="T3"/>
                    </a:cxn>
                    <a:cxn ang="T8">
                      <a:pos x="T4" y="T5"/>
                    </a:cxn>
                  </a:cxnLst>
                  <a:rect l="T9" t="T10" r="T11" b="T12"/>
                  <a:pathLst>
                    <a:path w="61" h="151">
                      <a:moveTo>
                        <a:pt x="0" y="151"/>
                      </a:moveTo>
                      <a:cubicBezTo>
                        <a:pt x="4" y="139"/>
                        <a:pt x="16" y="104"/>
                        <a:pt x="26" y="79"/>
                      </a:cubicBezTo>
                      <a:cubicBezTo>
                        <a:pt x="36" y="54"/>
                        <a:pt x="54" y="16"/>
                        <a:pt x="61"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0" name="Line 20"/>
                <p:cNvSpPr>
                  <a:spLocks noChangeShapeType="1"/>
                </p:cNvSpPr>
                <p:nvPr/>
              </p:nvSpPr>
              <p:spPr bwMode="auto">
                <a:xfrm flipV="1">
                  <a:off x="4101" y="2961"/>
                  <a:ext cx="0" cy="167"/>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1" name="Freeform 21"/>
                <p:cNvSpPr>
                  <a:spLocks/>
                </p:cNvSpPr>
                <p:nvPr/>
              </p:nvSpPr>
              <p:spPr bwMode="auto">
                <a:xfrm>
                  <a:off x="4259" y="2970"/>
                  <a:ext cx="46" cy="158"/>
                </a:xfrm>
                <a:custGeom>
                  <a:avLst/>
                  <a:gdLst>
                    <a:gd name="T0" fmla="*/ 0 w 46"/>
                    <a:gd name="T1" fmla="*/ 158 h 158"/>
                    <a:gd name="T2" fmla="*/ 16 w 46"/>
                    <a:gd name="T3" fmla="*/ 90 h 158"/>
                    <a:gd name="T4" fmla="*/ 46 w 46"/>
                    <a:gd name="T5" fmla="*/ 0 h 158"/>
                    <a:gd name="T6" fmla="*/ 0 60000 65536"/>
                    <a:gd name="T7" fmla="*/ 0 60000 65536"/>
                    <a:gd name="T8" fmla="*/ 0 60000 65536"/>
                    <a:gd name="T9" fmla="*/ 0 w 46"/>
                    <a:gd name="T10" fmla="*/ 0 h 158"/>
                    <a:gd name="T11" fmla="*/ 46 w 46"/>
                    <a:gd name="T12" fmla="*/ 158 h 158"/>
                  </a:gdLst>
                  <a:ahLst/>
                  <a:cxnLst>
                    <a:cxn ang="T6">
                      <a:pos x="T0" y="T1"/>
                    </a:cxn>
                    <a:cxn ang="T7">
                      <a:pos x="T2" y="T3"/>
                    </a:cxn>
                    <a:cxn ang="T8">
                      <a:pos x="T4" y="T5"/>
                    </a:cxn>
                  </a:cxnLst>
                  <a:rect l="T9" t="T10" r="T11" b="T12"/>
                  <a:pathLst>
                    <a:path w="46" h="158">
                      <a:moveTo>
                        <a:pt x="0" y="158"/>
                      </a:moveTo>
                      <a:cubicBezTo>
                        <a:pt x="3" y="147"/>
                        <a:pt x="8" y="116"/>
                        <a:pt x="16" y="90"/>
                      </a:cubicBezTo>
                      <a:cubicBezTo>
                        <a:pt x="24" y="64"/>
                        <a:pt x="40" y="19"/>
                        <a:pt x="46"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2" name="Freeform 22"/>
                <p:cNvSpPr>
                  <a:spLocks/>
                </p:cNvSpPr>
                <p:nvPr/>
              </p:nvSpPr>
              <p:spPr bwMode="auto">
                <a:xfrm>
                  <a:off x="3957" y="2964"/>
                  <a:ext cx="38" cy="165"/>
                </a:xfrm>
                <a:custGeom>
                  <a:avLst/>
                  <a:gdLst>
                    <a:gd name="T0" fmla="*/ 38 w 38"/>
                    <a:gd name="T1" fmla="*/ 165 h 165"/>
                    <a:gd name="T2" fmla="*/ 27 w 38"/>
                    <a:gd name="T3" fmla="*/ 96 h 165"/>
                    <a:gd name="T4" fmla="*/ 0 w 38"/>
                    <a:gd name="T5" fmla="*/ 0 h 165"/>
                    <a:gd name="T6" fmla="*/ 0 60000 65536"/>
                    <a:gd name="T7" fmla="*/ 0 60000 65536"/>
                    <a:gd name="T8" fmla="*/ 0 60000 65536"/>
                    <a:gd name="T9" fmla="*/ 0 w 38"/>
                    <a:gd name="T10" fmla="*/ 0 h 165"/>
                    <a:gd name="T11" fmla="*/ 38 w 38"/>
                    <a:gd name="T12" fmla="*/ 165 h 165"/>
                  </a:gdLst>
                  <a:ahLst/>
                  <a:cxnLst>
                    <a:cxn ang="T6">
                      <a:pos x="T0" y="T1"/>
                    </a:cxn>
                    <a:cxn ang="T7">
                      <a:pos x="T2" y="T3"/>
                    </a:cxn>
                    <a:cxn ang="T8">
                      <a:pos x="T4" y="T5"/>
                    </a:cxn>
                  </a:cxnLst>
                  <a:rect l="T9" t="T10" r="T11" b="T12"/>
                  <a:pathLst>
                    <a:path w="38" h="165">
                      <a:moveTo>
                        <a:pt x="38" y="165"/>
                      </a:moveTo>
                      <a:cubicBezTo>
                        <a:pt x="36" y="154"/>
                        <a:pt x="33" y="123"/>
                        <a:pt x="27" y="96"/>
                      </a:cubicBezTo>
                      <a:cubicBezTo>
                        <a:pt x="21" y="69"/>
                        <a:pt x="6" y="20"/>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93" name="Freeform 23"/>
                <p:cNvSpPr>
                  <a:spLocks/>
                </p:cNvSpPr>
                <p:nvPr/>
              </p:nvSpPr>
              <p:spPr bwMode="auto">
                <a:xfrm>
                  <a:off x="3870" y="2961"/>
                  <a:ext cx="38" cy="165"/>
                </a:xfrm>
                <a:custGeom>
                  <a:avLst/>
                  <a:gdLst>
                    <a:gd name="T0" fmla="*/ 38 w 38"/>
                    <a:gd name="T1" fmla="*/ 165 h 165"/>
                    <a:gd name="T2" fmla="*/ 27 w 38"/>
                    <a:gd name="T3" fmla="*/ 96 h 165"/>
                    <a:gd name="T4" fmla="*/ 0 w 38"/>
                    <a:gd name="T5" fmla="*/ 0 h 165"/>
                    <a:gd name="T6" fmla="*/ 0 60000 65536"/>
                    <a:gd name="T7" fmla="*/ 0 60000 65536"/>
                    <a:gd name="T8" fmla="*/ 0 60000 65536"/>
                    <a:gd name="T9" fmla="*/ 0 w 38"/>
                    <a:gd name="T10" fmla="*/ 0 h 165"/>
                    <a:gd name="T11" fmla="*/ 38 w 38"/>
                    <a:gd name="T12" fmla="*/ 165 h 165"/>
                  </a:gdLst>
                  <a:ahLst/>
                  <a:cxnLst>
                    <a:cxn ang="T6">
                      <a:pos x="T0" y="T1"/>
                    </a:cxn>
                    <a:cxn ang="T7">
                      <a:pos x="T2" y="T3"/>
                    </a:cxn>
                    <a:cxn ang="T8">
                      <a:pos x="T4" y="T5"/>
                    </a:cxn>
                  </a:cxnLst>
                  <a:rect l="T9" t="T10" r="T11" b="T12"/>
                  <a:pathLst>
                    <a:path w="38" h="165">
                      <a:moveTo>
                        <a:pt x="38" y="165"/>
                      </a:moveTo>
                      <a:cubicBezTo>
                        <a:pt x="36" y="154"/>
                        <a:pt x="33" y="123"/>
                        <a:pt x="27" y="96"/>
                      </a:cubicBezTo>
                      <a:cubicBezTo>
                        <a:pt x="21" y="69"/>
                        <a:pt x="6" y="20"/>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5884" name="Line 24"/>
              <p:cNvSpPr>
                <a:spLocks noChangeShapeType="1"/>
              </p:cNvSpPr>
              <p:nvPr/>
            </p:nvSpPr>
            <p:spPr bwMode="auto">
              <a:xfrm>
                <a:off x="3098" y="1392"/>
                <a:ext cx="0" cy="798"/>
              </a:xfrm>
              <a:prstGeom prst="line">
                <a:avLst/>
              </a:prstGeom>
              <a:noFill/>
              <a:ln w="9525">
                <a:solidFill>
                  <a:schemeClr val="tx1"/>
                </a:solidFill>
                <a:prstDash val="lgDashDot"/>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35847" name="Group 25"/>
            <p:cNvGrpSpPr>
              <a:grpSpLocks/>
            </p:cNvGrpSpPr>
            <p:nvPr/>
          </p:nvGrpSpPr>
          <p:grpSpPr bwMode="auto">
            <a:xfrm>
              <a:off x="432" y="1248"/>
              <a:ext cx="2496" cy="1584"/>
              <a:chOff x="672" y="1248"/>
              <a:chExt cx="1725" cy="1035"/>
            </a:xfrm>
          </p:grpSpPr>
          <p:sp>
            <p:nvSpPr>
              <p:cNvPr id="35859" name="Line 26"/>
              <p:cNvSpPr>
                <a:spLocks noChangeShapeType="1"/>
              </p:cNvSpPr>
              <p:nvPr/>
            </p:nvSpPr>
            <p:spPr bwMode="auto">
              <a:xfrm>
                <a:off x="1535" y="1248"/>
                <a:ext cx="0" cy="1035"/>
              </a:xfrm>
              <a:prstGeom prst="line">
                <a:avLst/>
              </a:prstGeom>
              <a:noFill/>
              <a:ln w="9525">
                <a:solidFill>
                  <a:schemeClr val="tx1"/>
                </a:solidFill>
                <a:prstDash val="lgDashDot"/>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0" name="Freeform 27" descr="10%"/>
              <p:cNvSpPr>
                <a:spLocks/>
              </p:cNvSpPr>
              <p:nvPr/>
            </p:nvSpPr>
            <p:spPr bwMode="auto">
              <a:xfrm>
                <a:off x="1076" y="1829"/>
                <a:ext cx="917" cy="139"/>
              </a:xfrm>
              <a:custGeom>
                <a:avLst/>
                <a:gdLst>
                  <a:gd name="T0" fmla="*/ 0 w 342"/>
                  <a:gd name="T1" fmla="*/ 0 h 48"/>
                  <a:gd name="T2" fmla="*/ 885 w 342"/>
                  <a:gd name="T3" fmla="*/ 353 h 48"/>
                  <a:gd name="T4" fmla="*/ 1770 w 342"/>
                  <a:gd name="T5" fmla="*/ 327 h 48"/>
                  <a:gd name="T6" fmla="*/ 2459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5861" name="Freeform 28" descr="10%"/>
              <p:cNvSpPr>
                <a:spLocks/>
              </p:cNvSpPr>
              <p:nvPr/>
            </p:nvSpPr>
            <p:spPr bwMode="auto">
              <a:xfrm>
                <a:off x="1236" y="1826"/>
                <a:ext cx="597" cy="62"/>
              </a:xfrm>
              <a:custGeom>
                <a:avLst/>
                <a:gdLst>
                  <a:gd name="T0" fmla="*/ 0 w 208"/>
                  <a:gd name="T1" fmla="*/ 2 h 111"/>
                  <a:gd name="T2" fmla="*/ 520 w 208"/>
                  <a:gd name="T3" fmla="*/ 30 h 111"/>
                  <a:gd name="T4" fmla="*/ 1185 w 208"/>
                  <a:gd name="T5" fmla="*/ 29 h 111"/>
                  <a:gd name="T6" fmla="*/ 1714 w 208"/>
                  <a:gd name="T7" fmla="*/ 0 h 111"/>
                  <a:gd name="T8" fmla="*/ 0 60000 65536"/>
                  <a:gd name="T9" fmla="*/ 0 60000 65536"/>
                  <a:gd name="T10" fmla="*/ 0 60000 65536"/>
                  <a:gd name="T11" fmla="*/ 0 60000 65536"/>
                  <a:gd name="T12" fmla="*/ 0 w 208"/>
                  <a:gd name="T13" fmla="*/ 0 h 111"/>
                  <a:gd name="T14" fmla="*/ 208 w 208"/>
                  <a:gd name="T15" fmla="*/ 111 h 111"/>
                </a:gdLst>
                <a:ahLst/>
                <a:cxnLst>
                  <a:cxn ang="T8">
                    <a:pos x="T0" y="T1"/>
                  </a:cxn>
                  <a:cxn ang="T9">
                    <a:pos x="T2" y="T3"/>
                  </a:cxn>
                  <a:cxn ang="T10">
                    <a:pos x="T4" y="T5"/>
                  </a:cxn>
                  <a:cxn ang="T11">
                    <a:pos x="T6" y="T7"/>
                  </a:cxn>
                </a:cxnLst>
                <a:rect l="T12" t="T13" r="T14" b="T15"/>
                <a:pathLst>
                  <a:path w="208" h="111">
                    <a:moveTo>
                      <a:pt x="0" y="6"/>
                    </a:moveTo>
                    <a:cubicBezTo>
                      <a:pt x="10" y="21"/>
                      <a:pt x="39" y="81"/>
                      <a:pt x="63" y="96"/>
                    </a:cubicBezTo>
                    <a:cubicBezTo>
                      <a:pt x="87" y="111"/>
                      <a:pt x="120" y="109"/>
                      <a:pt x="144" y="93"/>
                    </a:cubicBezTo>
                    <a:cubicBezTo>
                      <a:pt x="168" y="77"/>
                      <a:pt x="195" y="19"/>
                      <a:pt x="20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2" name="Freeform 29" descr="10%"/>
              <p:cNvSpPr>
                <a:spLocks/>
              </p:cNvSpPr>
              <p:nvPr/>
            </p:nvSpPr>
            <p:spPr bwMode="auto">
              <a:xfrm>
                <a:off x="1385" y="1829"/>
                <a:ext cx="299" cy="47"/>
              </a:xfrm>
              <a:custGeom>
                <a:avLst/>
                <a:gdLst>
                  <a:gd name="T0" fmla="*/ 0 w 131"/>
                  <a:gd name="T1" fmla="*/ 0 h 51"/>
                  <a:gd name="T2" fmla="*/ 329 w 131"/>
                  <a:gd name="T3" fmla="*/ 43 h 51"/>
                  <a:gd name="T4" fmla="*/ 682 w 131"/>
                  <a:gd name="T5" fmla="*/ 0 h 51"/>
                  <a:gd name="T6" fmla="*/ 0 60000 65536"/>
                  <a:gd name="T7" fmla="*/ 0 60000 65536"/>
                  <a:gd name="T8" fmla="*/ 0 60000 65536"/>
                  <a:gd name="T9" fmla="*/ 0 w 131"/>
                  <a:gd name="T10" fmla="*/ 0 h 51"/>
                  <a:gd name="T11" fmla="*/ 131 w 131"/>
                  <a:gd name="T12" fmla="*/ 51 h 51"/>
                </a:gdLst>
                <a:ahLst/>
                <a:cxnLst>
                  <a:cxn ang="T6">
                    <a:pos x="T0" y="T1"/>
                  </a:cxn>
                  <a:cxn ang="T7">
                    <a:pos x="T2" y="T3"/>
                  </a:cxn>
                  <a:cxn ang="T8">
                    <a:pos x="T4" y="T5"/>
                  </a:cxn>
                </a:cxnLst>
                <a:rect l="T9" t="T10" r="T11" b="T12"/>
                <a:pathLst>
                  <a:path w="131" h="51">
                    <a:moveTo>
                      <a:pt x="0" y="0"/>
                    </a:moveTo>
                    <a:cubicBezTo>
                      <a:pt x="10" y="9"/>
                      <a:pt x="41" y="51"/>
                      <a:pt x="63" y="51"/>
                    </a:cubicBezTo>
                    <a:cubicBezTo>
                      <a:pt x="85" y="51"/>
                      <a:pt x="117" y="11"/>
                      <a:pt x="131"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3" name="Rectangle 30"/>
              <p:cNvSpPr>
                <a:spLocks noChangeArrowheads="1"/>
              </p:cNvSpPr>
              <p:nvPr/>
            </p:nvSpPr>
            <p:spPr bwMode="auto">
              <a:xfrm>
                <a:off x="672" y="1829"/>
                <a:ext cx="1725" cy="22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4" name="Freeform 31"/>
              <p:cNvSpPr>
                <a:spLocks/>
              </p:cNvSpPr>
              <p:nvPr/>
            </p:nvSpPr>
            <p:spPr bwMode="auto">
              <a:xfrm>
                <a:off x="1052" y="1536"/>
                <a:ext cx="244" cy="289"/>
              </a:xfrm>
              <a:custGeom>
                <a:avLst/>
                <a:gdLst>
                  <a:gd name="T0" fmla="*/ 484 w 123"/>
                  <a:gd name="T1" fmla="*/ 221 h 378"/>
                  <a:gd name="T2" fmla="*/ 425 w 123"/>
                  <a:gd name="T3" fmla="*/ 128 h 378"/>
                  <a:gd name="T4" fmla="*/ 272 w 123"/>
                  <a:gd name="T5" fmla="*/ 61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5" name="Freeform 32"/>
              <p:cNvSpPr>
                <a:spLocks/>
              </p:cNvSpPr>
              <p:nvPr/>
            </p:nvSpPr>
            <p:spPr bwMode="auto">
              <a:xfrm flipH="1">
                <a:off x="1776" y="1536"/>
                <a:ext cx="194" cy="286"/>
              </a:xfrm>
              <a:custGeom>
                <a:avLst/>
                <a:gdLst>
                  <a:gd name="T0" fmla="*/ 306 w 123"/>
                  <a:gd name="T1" fmla="*/ 216 h 378"/>
                  <a:gd name="T2" fmla="*/ 268 w 123"/>
                  <a:gd name="T3" fmla="*/ 126 h 378"/>
                  <a:gd name="T4" fmla="*/ 172 w 123"/>
                  <a:gd name="T5" fmla="*/ 60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6" name="Line 33"/>
              <p:cNvSpPr>
                <a:spLocks noChangeShapeType="1"/>
              </p:cNvSpPr>
              <p:nvPr/>
            </p:nvSpPr>
            <p:spPr bwMode="auto">
              <a:xfrm flipV="1">
                <a:off x="1488" y="1488"/>
                <a:ext cx="0" cy="336"/>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7" name="Freeform 34"/>
              <p:cNvSpPr>
                <a:spLocks/>
              </p:cNvSpPr>
              <p:nvPr/>
            </p:nvSpPr>
            <p:spPr bwMode="auto">
              <a:xfrm flipH="1">
                <a:off x="1632" y="1488"/>
                <a:ext cx="192" cy="340"/>
              </a:xfrm>
              <a:custGeom>
                <a:avLst/>
                <a:gdLst>
                  <a:gd name="T0" fmla="*/ 300 w 123"/>
                  <a:gd name="T1" fmla="*/ 306 h 378"/>
                  <a:gd name="T2" fmla="*/ 264 w 123"/>
                  <a:gd name="T3" fmla="*/ 177 h 378"/>
                  <a:gd name="T4" fmla="*/ 169 w 123"/>
                  <a:gd name="T5" fmla="*/ 8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68" name="Freeform 35"/>
              <p:cNvSpPr>
                <a:spLocks/>
              </p:cNvSpPr>
              <p:nvPr/>
            </p:nvSpPr>
            <p:spPr bwMode="auto">
              <a:xfrm>
                <a:off x="1248" y="1487"/>
                <a:ext cx="208" cy="337"/>
              </a:xfrm>
              <a:custGeom>
                <a:avLst/>
                <a:gdLst>
                  <a:gd name="T0" fmla="*/ 352 w 123"/>
                  <a:gd name="T1" fmla="*/ 300 h 378"/>
                  <a:gd name="T2" fmla="*/ 309 w 123"/>
                  <a:gd name="T3" fmla="*/ 174 h 378"/>
                  <a:gd name="T4" fmla="*/ 198 w 123"/>
                  <a:gd name="T5" fmla="*/ 84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5869" name="Group 36"/>
              <p:cNvGrpSpPr>
                <a:grpSpLocks/>
              </p:cNvGrpSpPr>
              <p:nvPr/>
            </p:nvGrpSpPr>
            <p:grpSpPr bwMode="auto">
              <a:xfrm>
                <a:off x="1139" y="1260"/>
                <a:ext cx="800" cy="168"/>
                <a:chOff x="1331" y="3180"/>
                <a:chExt cx="800" cy="168"/>
              </a:xfrm>
            </p:grpSpPr>
            <p:sp>
              <p:nvSpPr>
                <p:cNvPr id="35875" name="Line 37"/>
                <p:cNvSpPr>
                  <a:spLocks noChangeShapeType="1"/>
                </p:cNvSpPr>
                <p:nvPr/>
              </p:nvSpPr>
              <p:spPr bwMode="auto">
                <a:xfrm>
                  <a:off x="1367" y="3348"/>
                  <a:ext cx="72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6" name="Freeform 38"/>
                <p:cNvSpPr>
                  <a:spLocks/>
                </p:cNvSpPr>
                <p:nvPr/>
              </p:nvSpPr>
              <p:spPr bwMode="auto">
                <a:xfrm>
                  <a:off x="1331"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7" name="Freeform 39"/>
                <p:cNvSpPr>
                  <a:spLocks/>
                </p:cNvSpPr>
                <p:nvPr/>
              </p:nvSpPr>
              <p:spPr bwMode="auto">
                <a:xfrm flipH="1">
                  <a:off x="2084"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5878" name="Group 40"/>
                <p:cNvGrpSpPr>
                  <a:grpSpLocks/>
                </p:cNvGrpSpPr>
                <p:nvPr/>
              </p:nvGrpSpPr>
              <p:grpSpPr bwMode="auto">
                <a:xfrm>
                  <a:off x="1388" y="3216"/>
                  <a:ext cx="195" cy="90"/>
                  <a:chOff x="4128" y="1617"/>
                  <a:chExt cx="165" cy="90"/>
                </a:xfrm>
              </p:grpSpPr>
              <p:sp>
                <p:nvSpPr>
                  <p:cNvPr id="35879" name="Line 41"/>
                  <p:cNvSpPr>
                    <a:spLocks noChangeShapeType="1"/>
                  </p:cNvSpPr>
                  <p:nvPr/>
                </p:nvSpPr>
                <p:spPr bwMode="auto">
                  <a:xfrm>
                    <a:off x="4128" y="161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80" name="Line 42"/>
                  <p:cNvSpPr>
                    <a:spLocks noChangeShapeType="1"/>
                  </p:cNvSpPr>
                  <p:nvPr/>
                </p:nvSpPr>
                <p:spPr bwMode="auto">
                  <a:xfrm>
                    <a:off x="4128" y="1662"/>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81" name="Line 43"/>
                  <p:cNvSpPr>
                    <a:spLocks noChangeShapeType="1"/>
                  </p:cNvSpPr>
                  <p:nvPr/>
                </p:nvSpPr>
                <p:spPr bwMode="auto">
                  <a:xfrm>
                    <a:off x="4128" y="170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sp>
            <p:nvSpPr>
              <p:cNvPr id="35870" name="Freeform 44"/>
              <p:cNvSpPr>
                <a:spLocks/>
              </p:cNvSpPr>
              <p:nvPr/>
            </p:nvSpPr>
            <p:spPr bwMode="auto">
              <a:xfrm flipH="1">
                <a:off x="1728" y="1488"/>
                <a:ext cx="192" cy="340"/>
              </a:xfrm>
              <a:custGeom>
                <a:avLst/>
                <a:gdLst>
                  <a:gd name="T0" fmla="*/ 300 w 123"/>
                  <a:gd name="T1" fmla="*/ 306 h 378"/>
                  <a:gd name="T2" fmla="*/ 264 w 123"/>
                  <a:gd name="T3" fmla="*/ 177 h 378"/>
                  <a:gd name="T4" fmla="*/ 169 w 123"/>
                  <a:gd name="T5" fmla="*/ 8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1" name="Freeform 45"/>
              <p:cNvSpPr>
                <a:spLocks/>
              </p:cNvSpPr>
              <p:nvPr/>
            </p:nvSpPr>
            <p:spPr bwMode="auto">
              <a:xfrm>
                <a:off x="1152" y="1488"/>
                <a:ext cx="208" cy="337"/>
              </a:xfrm>
              <a:custGeom>
                <a:avLst/>
                <a:gdLst>
                  <a:gd name="T0" fmla="*/ 352 w 123"/>
                  <a:gd name="T1" fmla="*/ 300 h 378"/>
                  <a:gd name="T2" fmla="*/ 309 w 123"/>
                  <a:gd name="T3" fmla="*/ 174 h 378"/>
                  <a:gd name="T4" fmla="*/ 198 w 123"/>
                  <a:gd name="T5" fmla="*/ 84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2" name="Line 46"/>
              <p:cNvSpPr>
                <a:spLocks noChangeShapeType="1"/>
              </p:cNvSpPr>
              <p:nvPr/>
            </p:nvSpPr>
            <p:spPr bwMode="auto">
              <a:xfrm flipV="1">
                <a:off x="1584" y="1488"/>
                <a:ext cx="0" cy="336"/>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3" name="Freeform 47"/>
              <p:cNvSpPr>
                <a:spLocks/>
              </p:cNvSpPr>
              <p:nvPr/>
            </p:nvSpPr>
            <p:spPr bwMode="auto">
              <a:xfrm>
                <a:off x="956" y="1536"/>
                <a:ext cx="244" cy="289"/>
              </a:xfrm>
              <a:custGeom>
                <a:avLst/>
                <a:gdLst>
                  <a:gd name="T0" fmla="*/ 484 w 123"/>
                  <a:gd name="T1" fmla="*/ 221 h 378"/>
                  <a:gd name="T2" fmla="*/ 425 w 123"/>
                  <a:gd name="T3" fmla="*/ 128 h 378"/>
                  <a:gd name="T4" fmla="*/ 272 w 123"/>
                  <a:gd name="T5" fmla="*/ 61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5874" name="Freeform 48"/>
              <p:cNvSpPr>
                <a:spLocks/>
              </p:cNvSpPr>
              <p:nvPr/>
            </p:nvSpPr>
            <p:spPr bwMode="auto">
              <a:xfrm flipH="1">
                <a:off x="1872" y="1536"/>
                <a:ext cx="194" cy="286"/>
              </a:xfrm>
              <a:custGeom>
                <a:avLst/>
                <a:gdLst>
                  <a:gd name="T0" fmla="*/ 306 w 123"/>
                  <a:gd name="T1" fmla="*/ 216 h 378"/>
                  <a:gd name="T2" fmla="*/ 268 w 123"/>
                  <a:gd name="T3" fmla="*/ 126 h 378"/>
                  <a:gd name="T4" fmla="*/ 172 w 123"/>
                  <a:gd name="T5" fmla="*/ 60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5848" name="Line 49"/>
            <p:cNvSpPr>
              <a:spLocks noChangeShapeType="1"/>
            </p:cNvSpPr>
            <p:nvPr/>
          </p:nvSpPr>
          <p:spPr bwMode="auto">
            <a:xfrm>
              <a:off x="3440" y="1840"/>
              <a:ext cx="0" cy="266"/>
            </a:xfrm>
            <a:prstGeom prst="line">
              <a:avLst/>
            </a:prstGeom>
            <a:noFill/>
            <a:ln w="9525">
              <a:solidFill>
                <a:srgbClr val="FF66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5849" name="Line 50"/>
            <p:cNvSpPr>
              <a:spLocks noChangeShapeType="1"/>
            </p:cNvSpPr>
            <p:nvPr/>
          </p:nvSpPr>
          <p:spPr bwMode="auto">
            <a:xfrm>
              <a:off x="2496" y="1496"/>
              <a:ext cx="0" cy="632"/>
            </a:xfrm>
            <a:prstGeom prst="line">
              <a:avLst/>
            </a:prstGeom>
            <a:noFill/>
            <a:ln w="9525">
              <a:solidFill>
                <a:srgbClr val="FF66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5850" name="Text Box 51"/>
            <p:cNvSpPr txBox="1">
              <a:spLocks noChangeArrowheads="1"/>
            </p:cNvSpPr>
            <p:nvPr/>
          </p:nvSpPr>
          <p:spPr bwMode="auto">
            <a:xfrm>
              <a:off x="2645" y="1020"/>
              <a:ext cx="763"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0"/>
                </a:spcBef>
                <a:spcAft>
                  <a:spcPct val="0"/>
                </a:spcAft>
              </a:pPr>
              <a:r>
                <a:rPr lang="en-US" sz="1400" b="1" smtClean="0">
                  <a:solidFill>
                    <a:srgbClr val="FF9933"/>
                  </a:solidFill>
                  <a:latin typeface="Times New Roman" pitchFamily="18" charset="0"/>
                </a:rPr>
                <a:t>Khoảng cách phát hiện</a:t>
              </a:r>
            </a:p>
          </p:txBody>
        </p:sp>
        <p:sp>
          <p:nvSpPr>
            <p:cNvPr id="35851" name="Line 52"/>
            <p:cNvSpPr>
              <a:spLocks noChangeShapeType="1"/>
            </p:cNvSpPr>
            <p:nvPr/>
          </p:nvSpPr>
          <p:spPr bwMode="auto">
            <a:xfrm flipH="1">
              <a:off x="2536" y="1392"/>
              <a:ext cx="448" cy="4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5852" name="Line 53"/>
            <p:cNvSpPr>
              <a:spLocks noChangeShapeType="1"/>
            </p:cNvSpPr>
            <p:nvPr/>
          </p:nvSpPr>
          <p:spPr bwMode="auto">
            <a:xfrm>
              <a:off x="2976" y="1392"/>
              <a:ext cx="424" cy="5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5853" name="Text Box 54"/>
            <p:cNvSpPr txBox="1">
              <a:spLocks noChangeArrowheads="1"/>
            </p:cNvSpPr>
            <p:nvPr/>
          </p:nvSpPr>
          <p:spPr bwMode="auto">
            <a:xfrm>
              <a:off x="1000" y="2524"/>
              <a:ext cx="118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CC0000"/>
                  </a:solidFill>
                  <a:latin typeface="Times New Roman" pitchFamily="18" charset="0"/>
                </a:rPr>
                <a:t>Kích thước vật lớn</a:t>
              </a:r>
            </a:p>
          </p:txBody>
        </p:sp>
        <p:sp>
          <p:nvSpPr>
            <p:cNvPr id="35854" name="Text Box 55"/>
            <p:cNvSpPr txBox="1">
              <a:spLocks noChangeArrowheads="1"/>
            </p:cNvSpPr>
            <p:nvPr/>
          </p:nvSpPr>
          <p:spPr bwMode="auto">
            <a:xfrm>
              <a:off x="104" y="2188"/>
              <a:ext cx="31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000000"/>
                  </a:solidFill>
                  <a:latin typeface="Times New Roman" pitchFamily="18" charset="0"/>
                </a:rPr>
                <a:t>Vật</a:t>
              </a:r>
            </a:p>
          </p:txBody>
        </p:sp>
        <p:sp>
          <p:nvSpPr>
            <p:cNvPr id="35855" name="Text Box 56"/>
            <p:cNvSpPr txBox="1">
              <a:spLocks noChangeArrowheads="1"/>
            </p:cNvSpPr>
            <p:nvPr/>
          </p:nvSpPr>
          <p:spPr bwMode="auto">
            <a:xfrm>
              <a:off x="424" y="1256"/>
              <a:ext cx="66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400" b="1" smtClean="0">
                  <a:solidFill>
                    <a:srgbClr val="000000"/>
                  </a:solidFill>
                  <a:latin typeface="Times New Roman" pitchFamily="18" charset="0"/>
                </a:rPr>
                <a:t>Đầu Sensor</a:t>
              </a:r>
            </a:p>
          </p:txBody>
        </p:sp>
        <p:sp>
          <p:nvSpPr>
            <p:cNvPr id="35856" name="Text Box 57"/>
            <p:cNvSpPr txBox="1">
              <a:spLocks noChangeArrowheads="1"/>
            </p:cNvSpPr>
            <p:nvPr/>
          </p:nvSpPr>
          <p:spPr bwMode="auto">
            <a:xfrm>
              <a:off x="4612" y="2140"/>
              <a:ext cx="31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000000"/>
                  </a:solidFill>
                  <a:latin typeface="Times New Roman" pitchFamily="18" charset="0"/>
                </a:rPr>
                <a:t>Vật</a:t>
              </a:r>
            </a:p>
          </p:txBody>
        </p:sp>
        <p:sp>
          <p:nvSpPr>
            <p:cNvPr id="35857" name="Text Box 58"/>
            <p:cNvSpPr txBox="1">
              <a:spLocks noChangeArrowheads="1"/>
            </p:cNvSpPr>
            <p:nvPr/>
          </p:nvSpPr>
          <p:spPr bwMode="auto">
            <a:xfrm>
              <a:off x="4681" y="1632"/>
              <a:ext cx="66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400" b="1" smtClean="0">
                  <a:solidFill>
                    <a:srgbClr val="000000"/>
                  </a:solidFill>
                  <a:latin typeface="Times New Roman" pitchFamily="18" charset="0"/>
                </a:rPr>
                <a:t>Đầu Sensor</a:t>
              </a:r>
            </a:p>
          </p:txBody>
        </p:sp>
        <p:sp>
          <p:nvSpPr>
            <p:cNvPr id="35858" name="Text Box 59"/>
            <p:cNvSpPr txBox="1">
              <a:spLocks noChangeArrowheads="1"/>
            </p:cNvSpPr>
            <p:nvPr/>
          </p:nvSpPr>
          <p:spPr bwMode="auto">
            <a:xfrm>
              <a:off x="3504" y="2524"/>
              <a:ext cx="118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sz="1600" b="1" smtClean="0">
                  <a:solidFill>
                    <a:srgbClr val="CC0000"/>
                  </a:solidFill>
                  <a:latin typeface="Times New Roman" pitchFamily="18" charset="0"/>
                </a:rPr>
                <a:t>Kích thước vật nhỏ</a:t>
              </a:r>
            </a:p>
          </p:txBody>
        </p:sp>
      </p:grpSp>
      <p:sp>
        <p:nvSpPr>
          <p:cNvPr id="44092" name="Text Box 60"/>
          <p:cNvSpPr txBox="1">
            <a:spLocks noChangeArrowheads="1"/>
          </p:cNvSpPr>
          <p:nvPr/>
        </p:nvSpPr>
        <p:spPr bwMode="auto">
          <a:xfrm>
            <a:off x="939800" y="5334000"/>
            <a:ext cx="7461250" cy="8382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pPr>
            <a:r>
              <a:rPr lang="en-US" sz="2200" b="1" smtClean="0">
                <a:solidFill>
                  <a:srgbClr val="0000FF"/>
                </a:solidFill>
              </a:rPr>
              <a:t>Nếu vật cảm biến nhỏ hơn vật thử chuẩn (test object), khoảng cách phát hiện của sensor sẽ giảm.</a:t>
            </a:r>
          </a:p>
        </p:txBody>
      </p:sp>
    </p:spTree>
    <p:extLst>
      <p:ext uri="{BB962C8B-B14F-4D97-AF65-F5344CB8AC3E}">
        <p14:creationId xmlns:p14="http://schemas.microsoft.com/office/powerpoint/2010/main" val="132035416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ox(out)">
                                      <p:cBhvr>
                                        <p:cTn id="7" dur="500"/>
                                        <p:tgtEl>
                                          <p:spTgt spid="44034"/>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4035"/>
                                        </p:tgtEl>
                                        <p:attrNameLst>
                                          <p:attrName>style.visibility</p:attrName>
                                        </p:attrNameLst>
                                      </p:cBhvr>
                                      <p:to>
                                        <p:strVal val="visible"/>
                                      </p:to>
                                    </p:set>
                                    <p:animEffect transition="in" filter="diamond(in)">
                                      <p:cBhvr>
                                        <p:cTn id="10" dur="2000"/>
                                        <p:tgtEl>
                                          <p:spTgt spid="44035"/>
                                        </p:tgtEl>
                                      </p:cBhvr>
                                    </p:animEffect>
                                  </p:childTnLst>
                                </p:cTn>
                              </p:par>
                            </p:childTnLst>
                          </p:cTn>
                        </p:par>
                        <p:par>
                          <p:cTn id="11" fill="hold" nodeType="afterGroup">
                            <p:stCondLst>
                              <p:cond delay="2000"/>
                            </p:stCondLst>
                            <p:childTnLst>
                              <p:par>
                                <p:cTn id="12" presetID="4" presetClass="entr" presetSubtype="32"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ox(out)">
                                      <p:cBhvr>
                                        <p:cTn id="14" dur="10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44092"/>
                                        </p:tgtEl>
                                        <p:attrNameLst>
                                          <p:attrName>style.visibility</p:attrName>
                                        </p:attrNameLst>
                                      </p:cBhvr>
                                      <p:to>
                                        <p:strVal val="visible"/>
                                      </p:to>
                                    </p:set>
                                    <p:anim calcmode="lin" valueType="num">
                                      <p:cBhvr>
                                        <p:cTn id="19" dur="500" fill="hold"/>
                                        <p:tgtEl>
                                          <p:spTgt spid="44092"/>
                                        </p:tgtEl>
                                        <p:attrNameLst>
                                          <p:attrName>ppt_w</p:attrName>
                                        </p:attrNameLst>
                                      </p:cBhvr>
                                      <p:tavLst>
                                        <p:tav tm="0">
                                          <p:val>
                                            <p:strVal val="#ppt_w*0.05"/>
                                          </p:val>
                                        </p:tav>
                                        <p:tav tm="100000">
                                          <p:val>
                                            <p:strVal val="#ppt_w"/>
                                          </p:val>
                                        </p:tav>
                                      </p:tavLst>
                                    </p:anim>
                                    <p:anim calcmode="lin" valueType="num">
                                      <p:cBhvr>
                                        <p:cTn id="20" dur="500" fill="hold"/>
                                        <p:tgtEl>
                                          <p:spTgt spid="44092"/>
                                        </p:tgtEl>
                                        <p:attrNameLst>
                                          <p:attrName>ppt_h</p:attrName>
                                        </p:attrNameLst>
                                      </p:cBhvr>
                                      <p:tavLst>
                                        <p:tav tm="0">
                                          <p:val>
                                            <p:strVal val="#ppt_h"/>
                                          </p:val>
                                        </p:tav>
                                        <p:tav tm="100000">
                                          <p:val>
                                            <p:strVal val="#ppt_h"/>
                                          </p:val>
                                        </p:tav>
                                      </p:tavLst>
                                    </p:anim>
                                    <p:anim calcmode="lin" valueType="num">
                                      <p:cBhvr>
                                        <p:cTn id="21" dur="500" fill="hold"/>
                                        <p:tgtEl>
                                          <p:spTgt spid="44092"/>
                                        </p:tgtEl>
                                        <p:attrNameLst>
                                          <p:attrName>ppt_x</p:attrName>
                                        </p:attrNameLst>
                                      </p:cBhvr>
                                      <p:tavLst>
                                        <p:tav tm="0">
                                          <p:val>
                                            <p:strVal val="#ppt_x-.2"/>
                                          </p:val>
                                        </p:tav>
                                        <p:tav tm="100000">
                                          <p:val>
                                            <p:strVal val="#ppt_x"/>
                                          </p:val>
                                        </p:tav>
                                      </p:tavLst>
                                    </p:anim>
                                    <p:anim calcmode="lin" valueType="num">
                                      <p:cBhvr>
                                        <p:cTn id="22" dur="500" fill="hold"/>
                                        <p:tgtEl>
                                          <p:spTgt spid="44092"/>
                                        </p:tgtEl>
                                        <p:attrNameLst>
                                          <p:attrName>ppt_y</p:attrName>
                                        </p:attrNameLst>
                                      </p:cBhvr>
                                      <p:tavLst>
                                        <p:tav tm="0">
                                          <p:val>
                                            <p:strVal val="#ppt_y"/>
                                          </p:val>
                                        </p:tav>
                                        <p:tav tm="100000">
                                          <p:val>
                                            <p:strVal val="#ppt_y"/>
                                          </p:val>
                                        </p:tav>
                                      </p:tavLst>
                                    </p:anim>
                                    <p:animEffect transition="in" filter="fade">
                                      <p:cBhvr>
                                        <p:cTn id="23" dur="500"/>
                                        <p:tgtEl>
                                          <p:spTgt spid="44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animBg="1"/>
      <p:bldP spid="44035" grpId="0"/>
      <p:bldP spid="44092"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836613" y="492125"/>
            <a:ext cx="64960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Khoảng Cách Đo - Các Yếu Tố Ảnh Hưởng </a:t>
            </a:r>
          </a:p>
        </p:txBody>
      </p:sp>
      <p:sp>
        <p:nvSpPr>
          <p:cNvPr id="45059" name="Text Box 3"/>
          <p:cNvSpPr txBox="1">
            <a:spLocks noChangeArrowheads="1"/>
          </p:cNvSpPr>
          <p:nvPr/>
        </p:nvSpPr>
        <p:spPr bwMode="auto">
          <a:xfrm>
            <a:off x="609600" y="1038225"/>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FF0000"/>
                </a:solidFill>
              </a:rPr>
              <a:t>3. Bề Dày Của</a:t>
            </a:r>
            <a:r>
              <a:rPr lang="en-US" b="1" u="sng" smtClean="0">
                <a:solidFill>
                  <a:srgbClr val="FF0000"/>
                </a:solidFill>
              </a:rPr>
              <a:t> </a:t>
            </a:r>
            <a:r>
              <a:rPr lang="en-US" sz="2400" b="1" u="sng" smtClean="0">
                <a:solidFill>
                  <a:srgbClr val="FF0000"/>
                </a:solidFill>
              </a:rPr>
              <a:t> Đối Tượng </a:t>
            </a:r>
            <a:r>
              <a:rPr lang="en-US" sz="2400" b="1" u="sng" smtClean="0">
                <a:solidFill>
                  <a:srgbClr val="0000FF"/>
                </a:solidFill>
              </a:rPr>
              <a:t>(Size):</a:t>
            </a:r>
          </a:p>
        </p:txBody>
      </p:sp>
      <p:sp>
        <p:nvSpPr>
          <p:cNvPr id="45060" name="Text Box 4"/>
          <p:cNvSpPr txBox="1">
            <a:spLocks noChangeArrowheads="1"/>
          </p:cNvSpPr>
          <p:nvPr/>
        </p:nvSpPr>
        <p:spPr bwMode="auto">
          <a:xfrm>
            <a:off x="361950" y="1647825"/>
            <a:ext cx="8305800" cy="8382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400050" indent="-4000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buFontTx/>
              <a:buBlip>
                <a:blip r:embed="rId2"/>
              </a:buBlip>
            </a:pPr>
            <a:r>
              <a:rPr lang="en-US" sz="2200" b="1" smtClean="0">
                <a:solidFill>
                  <a:srgbClr val="CC0000"/>
                </a:solidFill>
              </a:rPr>
              <a:t>Với vật</a:t>
            </a:r>
            <a:r>
              <a:rPr lang="en-US" b="1" smtClean="0">
                <a:solidFill>
                  <a:srgbClr val="CC0000"/>
                </a:solidFill>
              </a:rPr>
              <a:t> </a:t>
            </a:r>
            <a:r>
              <a:rPr lang="en-US" sz="2200" b="1" smtClean="0">
                <a:solidFill>
                  <a:srgbClr val="CC0000"/>
                </a:solidFill>
              </a:rPr>
              <a:t>cảm biến thuộc nhóm kim loại có từ tính</a:t>
            </a:r>
            <a:r>
              <a:rPr lang="en-US" sz="2200" b="1" smtClean="0">
                <a:solidFill>
                  <a:srgbClr val="0000FF"/>
                </a:solidFill>
              </a:rPr>
              <a:t> (sắt, niken, SUS, …), bề dày vật phải lớn hơn hoặc bằng 1mm.</a:t>
            </a:r>
          </a:p>
        </p:txBody>
      </p:sp>
      <p:sp>
        <p:nvSpPr>
          <p:cNvPr id="45061" name="Text Box 5"/>
          <p:cNvSpPr txBox="1">
            <a:spLocks noChangeArrowheads="1"/>
          </p:cNvSpPr>
          <p:nvPr/>
        </p:nvSpPr>
        <p:spPr bwMode="auto">
          <a:xfrm>
            <a:off x="361950" y="5508625"/>
            <a:ext cx="8496300" cy="8382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400050" indent="-4000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buFontTx/>
              <a:buBlip>
                <a:blip r:embed="rId2"/>
              </a:buBlip>
            </a:pPr>
            <a:r>
              <a:rPr lang="en-US" sz="2200" b="1" smtClean="0">
                <a:solidFill>
                  <a:srgbClr val="CC0000"/>
                </a:solidFill>
              </a:rPr>
              <a:t>Với vật cảm biến không thuộc nhóm kim loại có từ tính</a:t>
            </a:r>
            <a:r>
              <a:rPr lang="en-US" sz="2200" b="1" smtClean="0">
                <a:solidFill>
                  <a:srgbClr val="0000FF"/>
                </a:solidFill>
              </a:rPr>
              <a:t>, bề dày của vật càng mỏng thì khoảng cách phát hiện càng xa</a:t>
            </a:r>
          </a:p>
        </p:txBody>
      </p:sp>
      <p:grpSp>
        <p:nvGrpSpPr>
          <p:cNvPr id="2" name="Group 6"/>
          <p:cNvGrpSpPr>
            <a:grpSpLocks/>
          </p:cNvGrpSpPr>
          <p:nvPr/>
        </p:nvGrpSpPr>
        <p:grpSpPr bwMode="auto">
          <a:xfrm>
            <a:off x="304800" y="2757488"/>
            <a:ext cx="7772400" cy="2559050"/>
            <a:chOff x="192" y="1737"/>
            <a:chExt cx="4896" cy="1612"/>
          </a:xfrm>
        </p:grpSpPr>
        <p:grpSp>
          <p:nvGrpSpPr>
            <p:cNvPr id="36871" name="Group 7"/>
            <p:cNvGrpSpPr>
              <a:grpSpLocks/>
            </p:cNvGrpSpPr>
            <p:nvPr/>
          </p:nvGrpSpPr>
          <p:grpSpPr bwMode="auto">
            <a:xfrm>
              <a:off x="3168" y="1738"/>
              <a:ext cx="663" cy="806"/>
              <a:chOff x="2927" y="1638"/>
              <a:chExt cx="663" cy="946"/>
            </a:xfrm>
          </p:grpSpPr>
          <p:grpSp>
            <p:nvGrpSpPr>
              <p:cNvPr id="36929" name="Group 8"/>
              <p:cNvGrpSpPr>
                <a:grpSpLocks/>
              </p:cNvGrpSpPr>
              <p:nvPr/>
            </p:nvGrpSpPr>
            <p:grpSpPr bwMode="auto">
              <a:xfrm>
                <a:off x="3096" y="2010"/>
                <a:ext cx="263" cy="434"/>
                <a:chOff x="3160" y="786"/>
                <a:chExt cx="263" cy="434"/>
              </a:xfrm>
            </p:grpSpPr>
            <p:sp>
              <p:nvSpPr>
                <p:cNvPr id="36936" name="Freeform 9"/>
                <p:cNvSpPr>
                  <a:spLocks/>
                </p:cNvSpPr>
                <p:nvPr/>
              </p:nvSpPr>
              <p:spPr bwMode="auto">
                <a:xfrm>
                  <a:off x="3160" y="786"/>
                  <a:ext cx="263" cy="434"/>
                </a:xfrm>
                <a:custGeom>
                  <a:avLst/>
                  <a:gdLst>
                    <a:gd name="T0" fmla="*/ 0 w 263"/>
                    <a:gd name="T1" fmla="*/ 78 h 434"/>
                    <a:gd name="T2" fmla="*/ 128 w 263"/>
                    <a:gd name="T3" fmla="*/ 10 h 434"/>
                    <a:gd name="T4" fmla="*/ 236 w 263"/>
                    <a:gd name="T5" fmla="*/ 18 h 434"/>
                    <a:gd name="T6" fmla="*/ 256 w 263"/>
                    <a:gd name="T7" fmla="*/ 102 h 434"/>
                    <a:gd name="T8" fmla="*/ 196 w 263"/>
                    <a:gd name="T9" fmla="*/ 230 h 434"/>
                    <a:gd name="T10" fmla="*/ 96 w 263"/>
                    <a:gd name="T11" fmla="*/ 350 h 434"/>
                    <a:gd name="T12" fmla="*/ 0 w 263"/>
                    <a:gd name="T13" fmla="*/ 434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37" name="Freeform 10"/>
                <p:cNvSpPr>
                  <a:spLocks/>
                </p:cNvSpPr>
                <p:nvPr/>
              </p:nvSpPr>
              <p:spPr bwMode="auto">
                <a:xfrm>
                  <a:off x="3160" y="860"/>
                  <a:ext cx="173" cy="286"/>
                </a:xfrm>
                <a:custGeom>
                  <a:avLst/>
                  <a:gdLst>
                    <a:gd name="T0" fmla="*/ 0 w 263"/>
                    <a:gd name="T1" fmla="*/ 34 h 434"/>
                    <a:gd name="T2" fmla="*/ 55 w 263"/>
                    <a:gd name="T3" fmla="*/ 5 h 434"/>
                    <a:gd name="T4" fmla="*/ 102 w 263"/>
                    <a:gd name="T5" fmla="*/ 8 h 434"/>
                    <a:gd name="T6" fmla="*/ 111 w 263"/>
                    <a:gd name="T7" fmla="*/ 44 h 434"/>
                    <a:gd name="T8" fmla="*/ 85 w 263"/>
                    <a:gd name="T9" fmla="*/ 100 h 434"/>
                    <a:gd name="T10" fmla="*/ 41 w 263"/>
                    <a:gd name="T11" fmla="*/ 152 h 434"/>
                    <a:gd name="T12" fmla="*/ 0 w 263"/>
                    <a:gd name="T13" fmla="*/ 188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38" name="Freeform 11"/>
                <p:cNvSpPr>
                  <a:spLocks/>
                </p:cNvSpPr>
                <p:nvPr/>
              </p:nvSpPr>
              <p:spPr bwMode="auto">
                <a:xfrm>
                  <a:off x="3160" y="920"/>
                  <a:ext cx="100" cy="166"/>
                </a:xfrm>
                <a:custGeom>
                  <a:avLst/>
                  <a:gdLst>
                    <a:gd name="T0" fmla="*/ 0 w 263"/>
                    <a:gd name="T1" fmla="*/ 11 h 434"/>
                    <a:gd name="T2" fmla="*/ 19 w 263"/>
                    <a:gd name="T3" fmla="*/ 2 h 434"/>
                    <a:gd name="T4" fmla="*/ 34 w 263"/>
                    <a:gd name="T5" fmla="*/ 3 h 434"/>
                    <a:gd name="T6" fmla="*/ 37 w 263"/>
                    <a:gd name="T7" fmla="*/ 15 h 434"/>
                    <a:gd name="T8" fmla="*/ 29 w 263"/>
                    <a:gd name="T9" fmla="*/ 34 h 434"/>
                    <a:gd name="T10" fmla="*/ 14 w 263"/>
                    <a:gd name="T11" fmla="*/ 51 h 434"/>
                    <a:gd name="T12" fmla="*/ 0 w 263"/>
                    <a:gd name="T13" fmla="*/ 63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6930" name="Freeform 12" descr="10%"/>
              <p:cNvSpPr>
                <a:spLocks/>
              </p:cNvSpPr>
              <p:nvPr/>
            </p:nvSpPr>
            <p:spPr bwMode="auto">
              <a:xfrm>
                <a:off x="2927" y="2091"/>
                <a:ext cx="169" cy="353"/>
              </a:xfrm>
              <a:custGeom>
                <a:avLst/>
                <a:gdLst>
                  <a:gd name="T0" fmla="*/ 169 w 169"/>
                  <a:gd name="T1" fmla="*/ 353 h 353"/>
                  <a:gd name="T2" fmla="*/ 118 w 169"/>
                  <a:gd name="T3" fmla="*/ 339 h 353"/>
                  <a:gd name="T4" fmla="*/ 67 w 169"/>
                  <a:gd name="T5" fmla="*/ 306 h 353"/>
                  <a:gd name="T6" fmla="*/ 22 w 169"/>
                  <a:gd name="T7" fmla="*/ 264 h 353"/>
                  <a:gd name="T8" fmla="*/ 4 w 169"/>
                  <a:gd name="T9" fmla="*/ 168 h 353"/>
                  <a:gd name="T10" fmla="*/ 13 w 169"/>
                  <a:gd name="T11" fmla="*/ 81 h 353"/>
                  <a:gd name="T12" fmla="*/ 82 w 169"/>
                  <a:gd name="T13" fmla="*/ 45 h 353"/>
                  <a:gd name="T14" fmla="*/ 165 w 169"/>
                  <a:gd name="T15" fmla="*/ 0 h 353"/>
                  <a:gd name="T16" fmla="*/ 0 60000 65536"/>
                  <a:gd name="T17" fmla="*/ 0 60000 65536"/>
                  <a:gd name="T18" fmla="*/ 0 60000 65536"/>
                  <a:gd name="T19" fmla="*/ 0 60000 65536"/>
                  <a:gd name="T20" fmla="*/ 0 60000 65536"/>
                  <a:gd name="T21" fmla="*/ 0 60000 65536"/>
                  <a:gd name="T22" fmla="*/ 0 60000 65536"/>
                  <a:gd name="T23" fmla="*/ 0 60000 65536"/>
                  <a:gd name="T24" fmla="*/ 0 w 169"/>
                  <a:gd name="T25" fmla="*/ 0 h 353"/>
                  <a:gd name="T26" fmla="*/ 169 w 169"/>
                  <a:gd name="T27" fmla="*/ 353 h 3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9" h="353">
                    <a:moveTo>
                      <a:pt x="169" y="353"/>
                    </a:moveTo>
                    <a:cubicBezTo>
                      <a:pt x="161" y="351"/>
                      <a:pt x="135" y="347"/>
                      <a:pt x="118" y="339"/>
                    </a:cubicBezTo>
                    <a:cubicBezTo>
                      <a:pt x="101" y="331"/>
                      <a:pt x="83" y="318"/>
                      <a:pt x="67" y="306"/>
                    </a:cubicBezTo>
                    <a:cubicBezTo>
                      <a:pt x="51" y="294"/>
                      <a:pt x="32" y="287"/>
                      <a:pt x="22" y="264"/>
                    </a:cubicBezTo>
                    <a:cubicBezTo>
                      <a:pt x="12" y="241"/>
                      <a:pt x="5" y="198"/>
                      <a:pt x="4" y="168"/>
                    </a:cubicBezTo>
                    <a:cubicBezTo>
                      <a:pt x="3" y="138"/>
                      <a:pt x="0" y="102"/>
                      <a:pt x="13" y="81"/>
                    </a:cubicBezTo>
                    <a:cubicBezTo>
                      <a:pt x="26" y="60"/>
                      <a:pt x="57" y="59"/>
                      <a:pt x="82" y="45"/>
                    </a:cubicBezTo>
                    <a:cubicBezTo>
                      <a:pt x="107" y="31"/>
                      <a:pt x="148" y="10"/>
                      <a:pt x="165" y="0"/>
                    </a:cubicBezTo>
                  </a:path>
                </a:pathLst>
              </a:custGeom>
              <a:pattFill prst="pct10">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31" name="Freeform 13" descr="10%"/>
              <p:cNvSpPr>
                <a:spLocks/>
              </p:cNvSpPr>
              <p:nvPr/>
            </p:nvSpPr>
            <p:spPr bwMode="auto">
              <a:xfrm>
                <a:off x="2982" y="2142"/>
                <a:ext cx="113" cy="225"/>
              </a:xfrm>
              <a:custGeom>
                <a:avLst/>
                <a:gdLst>
                  <a:gd name="T0" fmla="*/ 113 w 113"/>
                  <a:gd name="T1" fmla="*/ 225 h 225"/>
                  <a:gd name="T2" fmla="*/ 77 w 113"/>
                  <a:gd name="T3" fmla="*/ 213 h 225"/>
                  <a:gd name="T4" fmla="*/ 60 w 113"/>
                  <a:gd name="T5" fmla="*/ 204 h 225"/>
                  <a:gd name="T6" fmla="*/ 28 w 113"/>
                  <a:gd name="T7" fmla="*/ 183 h 225"/>
                  <a:gd name="T8" fmla="*/ 10 w 113"/>
                  <a:gd name="T9" fmla="*/ 153 h 225"/>
                  <a:gd name="T10" fmla="*/ 4 w 113"/>
                  <a:gd name="T11" fmla="*/ 111 h 225"/>
                  <a:gd name="T12" fmla="*/ 36 w 113"/>
                  <a:gd name="T13" fmla="*/ 55 h 225"/>
                  <a:gd name="T14" fmla="*/ 113 w 113"/>
                  <a:gd name="T15" fmla="*/ 0 h 225"/>
                  <a:gd name="T16" fmla="*/ 0 60000 65536"/>
                  <a:gd name="T17" fmla="*/ 0 60000 65536"/>
                  <a:gd name="T18" fmla="*/ 0 60000 65536"/>
                  <a:gd name="T19" fmla="*/ 0 60000 65536"/>
                  <a:gd name="T20" fmla="*/ 0 60000 65536"/>
                  <a:gd name="T21" fmla="*/ 0 60000 65536"/>
                  <a:gd name="T22" fmla="*/ 0 60000 65536"/>
                  <a:gd name="T23" fmla="*/ 0 60000 65536"/>
                  <a:gd name="T24" fmla="*/ 0 w 113"/>
                  <a:gd name="T25" fmla="*/ 0 h 225"/>
                  <a:gd name="T26" fmla="*/ 113 w 113"/>
                  <a:gd name="T27" fmla="*/ 225 h 2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3" h="225">
                    <a:moveTo>
                      <a:pt x="113" y="225"/>
                    </a:moveTo>
                    <a:cubicBezTo>
                      <a:pt x="107" y="223"/>
                      <a:pt x="86" y="216"/>
                      <a:pt x="77" y="213"/>
                    </a:cubicBezTo>
                    <a:cubicBezTo>
                      <a:pt x="68" y="210"/>
                      <a:pt x="68" y="209"/>
                      <a:pt x="60" y="204"/>
                    </a:cubicBezTo>
                    <a:cubicBezTo>
                      <a:pt x="52" y="199"/>
                      <a:pt x="36" y="192"/>
                      <a:pt x="28" y="183"/>
                    </a:cubicBezTo>
                    <a:cubicBezTo>
                      <a:pt x="20" y="174"/>
                      <a:pt x="14" y="165"/>
                      <a:pt x="10" y="153"/>
                    </a:cubicBezTo>
                    <a:cubicBezTo>
                      <a:pt x="6" y="141"/>
                      <a:pt x="0" y="127"/>
                      <a:pt x="4" y="111"/>
                    </a:cubicBezTo>
                    <a:cubicBezTo>
                      <a:pt x="8" y="95"/>
                      <a:pt x="18" y="74"/>
                      <a:pt x="36" y="55"/>
                    </a:cubicBezTo>
                    <a:cubicBezTo>
                      <a:pt x="54" y="36"/>
                      <a:pt x="97" y="11"/>
                      <a:pt x="113" y="0"/>
                    </a:cubicBezTo>
                  </a:path>
                </a:pathLst>
              </a:custGeom>
              <a:pattFill prst="pct10">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32" name="Freeform 14" descr="10%"/>
              <p:cNvSpPr>
                <a:spLocks/>
              </p:cNvSpPr>
              <p:nvPr/>
            </p:nvSpPr>
            <p:spPr bwMode="auto">
              <a:xfrm>
                <a:off x="3032" y="2184"/>
                <a:ext cx="64" cy="136"/>
              </a:xfrm>
              <a:custGeom>
                <a:avLst/>
                <a:gdLst>
                  <a:gd name="T0" fmla="*/ 63 w 64"/>
                  <a:gd name="T1" fmla="*/ 126 h 136"/>
                  <a:gd name="T2" fmla="*/ 37 w 64"/>
                  <a:gd name="T3" fmla="*/ 132 h 136"/>
                  <a:gd name="T4" fmla="*/ 4 w 64"/>
                  <a:gd name="T5" fmla="*/ 99 h 136"/>
                  <a:gd name="T6" fmla="*/ 13 w 64"/>
                  <a:gd name="T7" fmla="*/ 57 h 136"/>
                  <a:gd name="T8" fmla="*/ 34 w 64"/>
                  <a:gd name="T9" fmla="*/ 36 h 136"/>
                  <a:gd name="T10" fmla="*/ 64 w 64"/>
                  <a:gd name="T11" fmla="*/ 0 h 136"/>
                  <a:gd name="T12" fmla="*/ 0 60000 65536"/>
                  <a:gd name="T13" fmla="*/ 0 60000 65536"/>
                  <a:gd name="T14" fmla="*/ 0 60000 65536"/>
                  <a:gd name="T15" fmla="*/ 0 60000 65536"/>
                  <a:gd name="T16" fmla="*/ 0 60000 65536"/>
                  <a:gd name="T17" fmla="*/ 0 60000 65536"/>
                  <a:gd name="T18" fmla="*/ 0 w 64"/>
                  <a:gd name="T19" fmla="*/ 0 h 136"/>
                  <a:gd name="T20" fmla="*/ 64 w 64"/>
                  <a:gd name="T21" fmla="*/ 136 h 136"/>
                </a:gdLst>
                <a:ahLst/>
                <a:cxnLst>
                  <a:cxn ang="T12">
                    <a:pos x="T0" y="T1"/>
                  </a:cxn>
                  <a:cxn ang="T13">
                    <a:pos x="T2" y="T3"/>
                  </a:cxn>
                  <a:cxn ang="T14">
                    <a:pos x="T4" y="T5"/>
                  </a:cxn>
                  <a:cxn ang="T15">
                    <a:pos x="T6" y="T7"/>
                  </a:cxn>
                  <a:cxn ang="T16">
                    <a:pos x="T8" y="T9"/>
                  </a:cxn>
                  <a:cxn ang="T17">
                    <a:pos x="T10" y="T11"/>
                  </a:cxn>
                </a:cxnLst>
                <a:rect l="T18" t="T19" r="T20" b="T21"/>
                <a:pathLst>
                  <a:path w="64" h="136">
                    <a:moveTo>
                      <a:pt x="63" y="126"/>
                    </a:moveTo>
                    <a:cubicBezTo>
                      <a:pt x="59" y="127"/>
                      <a:pt x="47" y="136"/>
                      <a:pt x="37" y="132"/>
                    </a:cubicBezTo>
                    <a:cubicBezTo>
                      <a:pt x="27" y="128"/>
                      <a:pt x="8" y="112"/>
                      <a:pt x="4" y="99"/>
                    </a:cubicBezTo>
                    <a:cubicBezTo>
                      <a:pt x="0" y="86"/>
                      <a:pt x="8" y="67"/>
                      <a:pt x="13" y="57"/>
                    </a:cubicBezTo>
                    <a:cubicBezTo>
                      <a:pt x="18" y="47"/>
                      <a:pt x="26" y="45"/>
                      <a:pt x="34" y="36"/>
                    </a:cubicBezTo>
                    <a:cubicBezTo>
                      <a:pt x="42" y="27"/>
                      <a:pt x="58" y="7"/>
                      <a:pt x="64" y="0"/>
                    </a:cubicBezTo>
                  </a:path>
                </a:pathLst>
              </a:custGeom>
              <a:pattFill prst="pct10">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33" name="AutoShape 15"/>
              <p:cNvSpPr>
                <a:spLocks noChangeArrowheads="1"/>
              </p:cNvSpPr>
              <p:nvPr/>
            </p:nvSpPr>
            <p:spPr bwMode="auto">
              <a:xfrm>
                <a:off x="2932" y="1668"/>
                <a:ext cx="456" cy="916"/>
              </a:xfrm>
              <a:prstGeom prst="cube">
                <a:avLst>
                  <a:gd name="adj" fmla="val 64472"/>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34" name="Freeform 16"/>
              <p:cNvSpPr>
                <a:spLocks/>
              </p:cNvSpPr>
              <p:nvPr/>
            </p:nvSpPr>
            <p:spPr bwMode="auto">
              <a:xfrm>
                <a:off x="3188" y="1638"/>
                <a:ext cx="333" cy="510"/>
              </a:xfrm>
              <a:custGeom>
                <a:avLst/>
                <a:gdLst>
                  <a:gd name="T0" fmla="*/ 0 w 333"/>
                  <a:gd name="T1" fmla="*/ 510 h 510"/>
                  <a:gd name="T2" fmla="*/ 183 w 333"/>
                  <a:gd name="T3" fmla="*/ 339 h 510"/>
                  <a:gd name="T4" fmla="*/ 306 w 333"/>
                  <a:gd name="T5" fmla="*/ 168 h 510"/>
                  <a:gd name="T6" fmla="*/ 333 w 333"/>
                  <a:gd name="T7" fmla="*/ 0 h 510"/>
                  <a:gd name="T8" fmla="*/ 0 60000 65536"/>
                  <a:gd name="T9" fmla="*/ 0 60000 65536"/>
                  <a:gd name="T10" fmla="*/ 0 60000 65536"/>
                  <a:gd name="T11" fmla="*/ 0 60000 65536"/>
                  <a:gd name="T12" fmla="*/ 0 w 333"/>
                  <a:gd name="T13" fmla="*/ 0 h 510"/>
                  <a:gd name="T14" fmla="*/ 333 w 333"/>
                  <a:gd name="T15" fmla="*/ 510 h 510"/>
                </a:gdLst>
                <a:ahLst/>
                <a:cxnLst>
                  <a:cxn ang="T8">
                    <a:pos x="T0" y="T1"/>
                  </a:cxn>
                  <a:cxn ang="T9">
                    <a:pos x="T2" y="T3"/>
                  </a:cxn>
                  <a:cxn ang="T10">
                    <a:pos x="T4" y="T5"/>
                  </a:cxn>
                  <a:cxn ang="T11">
                    <a:pos x="T6" y="T7"/>
                  </a:cxn>
                </a:cxnLst>
                <a:rect l="T12" t="T13" r="T14" b="T15"/>
                <a:pathLst>
                  <a:path w="333" h="510">
                    <a:moveTo>
                      <a:pt x="0" y="510"/>
                    </a:moveTo>
                    <a:cubicBezTo>
                      <a:pt x="66" y="453"/>
                      <a:pt x="132" y="396"/>
                      <a:pt x="183" y="339"/>
                    </a:cubicBezTo>
                    <a:cubicBezTo>
                      <a:pt x="234" y="282"/>
                      <a:pt x="281" y="224"/>
                      <a:pt x="306" y="168"/>
                    </a:cubicBezTo>
                    <a:cubicBezTo>
                      <a:pt x="331" y="112"/>
                      <a:pt x="332" y="56"/>
                      <a:pt x="333" y="0"/>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35" name="Freeform 17"/>
              <p:cNvSpPr>
                <a:spLocks/>
              </p:cNvSpPr>
              <p:nvPr/>
            </p:nvSpPr>
            <p:spPr bwMode="auto">
              <a:xfrm>
                <a:off x="3173" y="2232"/>
                <a:ext cx="417" cy="174"/>
              </a:xfrm>
              <a:custGeom>
                <a:avLst/>
                <a:gdLst>
                  <a:gd name="T0" fmla="*/ 0 w 417"/>
                  <a:gd name="T1" fmla="*/ 0 h 174"/>
                  <a:gd name="T2" fmla="*/ 165 w 417"/>
                  <a:gd name="T3" fmla="*/ 30 h 174"/>
                  <a:gd name="T4" fmla="*/ 285 w 417"/>
                  <a:gd name="T5" fmla="*/ 93 h 174"/>
                  <a:gd name="T6" fmla="*/ 417 w 417"/>
                  <a:gd name="T7" fmla="*/ 174 h 174"/>
                  <a:gd name="T8" fmla="*/ 0 60000 65536"/>
                  <a:gd name="T9" fmla="*/ 0 60000 65536"/>
                  <a:gd name="T10" fmla="*/ 0 60000 65536"/>
                  <a:gd name="T11" fmla="*/ 0 60000 65536"/>
                  <a:gd name="T12" fmla="*/ 0 w 417"/>
                  <a:gd name="T13" fmla="*/ 0 h 174"/>
                  <a:gd name="T14" fmla="*/ 417 w 417"/>
                  <a:gd name="T15" fmla="*/ 174 h 174"/>
                </a:gdLst>
                <a:ahLst/>
                <a:cxnLst>
                  <a:cxn ang="T8">
                    <a:pos x="T0" y="T1"/>
                  </a:cxn>
                  <a:cxn ang="T9">
                    <a:pos x="T2" y="T3"/>
                  </a:cxn>
                  <a:cxn ang="T10">
                    <a:pos x="T4" y="T5"/>
                  </a:cxn>
                  <a:cxn ang="T11">
                    <a:pos x="T6" y="T7"/>
                  </a:cxn>
                </a:cxnLst>
                <a:rect l="T12" t="T13" r="T14" b="T15"/>
                <a:pathLst>
                  <a:path w="417" h="174">
                    <a:moveTo>
                      <a:pt x="0" y="0"/>
                    </a:moveTo>
                    <a:cubicBezTo>
                      <a:pt x="59" y="7"/>
                      <a:pt x="118" y="15"/>
                      <a:pt x="165" y="30"/>
                    </a:cubicBezTo>
                    <a:cubicBezTo>
                      <a:pt x="212" y="45"/>
                      <a:pt x="243" y="69"/>
                      <a:pt x="285" y="93"/>
                    </a:cubicBezTo>
                    <a:cubicBezTo>
                      <a:pt x="327" y="117"/>
                      <a:pt x="372" y="145"/>
                      <a:pt x="417" y="174"/>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36872" name="Group 18"/>
            <p:cNvGrpSpPr>
              <a:grpSpLocks/>
            </p:cNvGrpSpPr>
            <p:nvPr/>
          </p:nvGrpSpPr>
          <p:grpSpPr bwMode="auto">
            <a:xfrm>
              <a:off x="3216" y="2544"/>
              <a:ext cx="610" cy="805"/>
              <a:chOff x="2930" y="3120"/>
              <a:chExt cx="610" cy="944"/>
            </a:xfrm>
          </p:grpSpPr>
          <p:grpSp>
            <p:nvGrpSpPr>
              <p:cNvPr id="36917" name="Group 19"/>
              <p:cNvGrpSpPr>
                <a:grpSpLocks/>
              </p:cNvGrpSpPr>
              <p:nvPr/>
            </p:nvGrpSpPr>
            <p:grpSpPr bwMode="auto">
              <a:xfrm>
                <a:off x="2970" y="3544"/>
                <a:ext cx="263" cy="434"/>
                <a:chOff x="3160" y="786"/>
                <a:chExt cx="263" cy="434"/>
              </a:xfrm>
            </p:grpSpPr>
            <p:sp>
              <p:nvSpPr>
                <p:cNvPr id="36926" name="Freeform 20"/>
                <p:cNvSpPr>
                  <a:spLocks/>
                </p:cNvSpPr>
                <p:nvPr/>
              </p:nvSpPr>
              <p:spPr bwMode="auto">
                <a:xfrm>
                  <a:off x="3160" y="786"/>
                  <a:ext cx="263" cy="434"/>
                </a:xfrm>
                <a:custGeom>
                  <a:avLst/>
                  <a:gdLst>
                    <a:gd name="T0" fmla="*/ 0 w 263"/>
                    <a:gd name="T1" fmla="*/ 78 h 434"/>
                    <a:gd name="T2" fmla="*/ 128 w 263"/>
                    <a:gd name="T3" fmla="*/ 10 h 434"/>
                    <a:gd name="T4" fmla="*/ 236 w 263"/>
                    <a:gd name="T5" fmla="*/ 18 h 434"/>
                    <a:gd name="T6" fmla="*/ 256 w 263"/>
                    <a:gd name="T7" fmla="*/ 102 h 434"/>
                    <a:gd name="T8" fmla="*/ 196 w 263"/>
                    <a:gd name="T9" fmla="*/ 230 h 434"/>
                    <a:gd name="T10" fmla="*/ 96 w 263"/>
                    <a:gd name="T11" fmla="*/ 350 h 434"/>
                    <a:gd name="T12" fmla="*/ 0 w 263"/>
                    <a:gd name="T13" fmla="*/ 434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7" name="Freeform 21"/>
                <p:cNvSpPr>
                  <a:spLocks/>
                </p:cNvSpPr>
                <p:nvPr/>
              </p:nvSpPr>
              <p:spPr bwMode="auto">
                <a:xfrm>
                  <a:off x="3160" y="860"/>
                  <a:ext cx="173" cy="286"/>
                </a:xfrm>
                <a:custGeom>
                  <a:avLst/>
                  <a:gdLst>
                    <a:gd name="T0" fmla="*/ 0 w 263"/>
                    <a:gd name="T1" fmla="*/ 34 h 434"/>
                    <a:gd name="T2" fmla="*/ 55 w 263"/>
                    <a:gd name="T3" fmla="*/ 5 h 434"/>
                    <a:gd name="T4" fmla="*/ 102 w 263"/>
                    <a:gd name="T5" fmla="*/ 8 h 434"/>
                    <a:gd name="T6" fmla="*/ 111 w 263"/>
                    <a:gd name="T7" fmla="*/ 44 h 434"/>
                    <a:gd name="T8" fmla="*/ 85 w 263"/>
                    <a:gd name="T9" fmla="*/ 100 h 434"/>
                    <a:gd name="T10" fmla="*/ 41 w 263"/>
                    <a:gd name="T11" fmla="*/ 152 h 434"/>
                    <a:gd name="T12" fmla="*/ 0 w 263"/>
                    <a:gd name="T13" fmla="*/ 188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8" name="Freeform 22"/>
                <p:cNvSpPr>
                  <a:spLocks/>
                </p:cNvSpPr>
                <p:nvPr/>
              </p:nvSpPr>
              <p:spPr bwMode="auto">
                <a:xfrm>
                  <a:off x="3160" y="920"/>
                  <a:ext cx="100" cy="166"/>
                </a:xfrm>
                <a:custGeom>
                  <a:avLst/>
                  <a:gdLst>
                    <a:gd name="T0" fmla="*/ 0 w 263"/>
                    <a:gd name="T1" fmla="*/ 11 h 434"/>
                    <a:gd name="T2" fmla="*/ 19 w 263"/>
                    <a:gd name="T3" fmla="*/ 2 h 434"/>
                    <a:gd name="T4" fmla="*/ 34 w 263"/>
                    <a:gd name="T5" fmla="*/ 3 h 434"/>
                    <a:gd name="T6" fmla="*/ 37 w 263"/>
                    <a:gd name="T7" fmla="*/ 15 h 434"/>
                    <a:gd name="T8" fmla="*/ 29 w 263"/>
                    <a:gd name="T9" fmla="*/ 34 h 434"/>
                    <a:gd name="T10" fmla="*/ 14 w 263"/>
                    <a:gd name="T11" fmla="*/ 51 h 434"/>
                    <a:gd name="T12" fmla="*/ 0 w 263"/>
                    <a:gd name="T13" fmla="*/ 63 h 434"/>
                    <a:gd name="T14" fmla="*/ 0 60000 65536"/>
                    <a:gd name="T15" fmla="*/ 0 60000 65536"/>
                    <a:gd name="T16" fmla="*/ 0 60000 65536"/>
                    <a:gd name="T17" fmla="*/ 0 60000 65536"/>
                    <a:gd name="T18" fmla="*/ 0 60000 65536"/>
                    <a:gd name="T19" fmla="*/ 0 60000 65536"/>
                    <a:gd name="T20" fmla="*/ 0 60000 65536"/>
                    <a:gd name="T21" fmla="*/ 0 w 263"/>
                    <a:gd name="T22" fmla="*/ 0 h 434"/>
                    <a:gd name="T23" fmla="*/ 263 w 263"/>
                    <a:gd name="T24" fmla="*/ 434 h 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 h="434">
                      <a:moveTo>
                        <a:pt x="0" y="78"/>
                      </a:moveTo>
                      <a:cubicBezTo>
                        <a:pt x="44" y="49"/>
                        <a:pt x="89" y="20"/>
                        <a:pt x="128" y="10"/>
                      </a:cubicBezTo>
                      <a:cubicBezTo>
                        <a:pt x="167" y="0"/>
                        <a:pt x="215" y="3"/>
                        <a:pt x="236" y="18"/>
                      </a:cubicBezTo>
                      <a:cubicBezTo>
                        <a:pt x="257" y="33"/>
                        <a:pt x="263" y="67"/>
                        <a:pt x="256" y="102"/>
                      </a:cubicBezTo>
                      <a:cubicBezTo>
                        <a:pt x="249" y="137"/>
                        <a:pt x="223" y="189"/>
                        <a:pt x="196" y="230"/>
                      </a:cubicBezTo>
                      <a:cubicBezTo>
                        <a:pt x="169" y="271"/>
                        <a:pt x="129" y="316"/>
                        <a:pt x="96" y="350"/>
                      </a:cubicBezTo>
                      <a:cubicBezTo>
                        <a:pt x="63" y="384"/>
                        <a:pt x="29" y="408"/>
                        <a:pt x="0" y="434"/>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6918" name="Freeform 23" descr="Dashed horizontal"/>
              <p:cNvSpPr>
                <a:spLocks/>
              </p:cNvSpPr>
              <p:nvPr/>
            </p:nvSpPr>
            <p:spPr bwMode="auto">
              <a:xfrm>
                <a:off x="2930" y="3619"/>
                <a:ext cx="45" cy="354"/>
              </a:xfrm>
              <a:custGeom>
                <a:avLst/>
                <a:gdLst>
                  <a:gd name="T0" fmla="*/ 42 w 45"/>
                  <a:gd name="T1" fmla="*/ 354 h 354"/>
                  <a:gd name="T2" fmla="*/ 31 w 45"/>
                  <a:gd name="T3" fmla="*/ 287 h 354"/>
                  <a:gd name="T4" fmla="*/ 16 w 45"/>
                  <a:gd name="T5" fmla="*/ 254 h 354"/>
                  <a:gd name="T6" fmla="*/ 7 w 45"/>
                  <a:gd name="T7" fmla="*/ 209 h 354"/>
                  <a:gd name="T8" fmla="*/ 2 w 45"/>
                  <a:gd name="T9" fmla="*/ 161 h 354"/>
                  <a:gd name="T10" fmla="*/ 19 w 45"/>
                  <a:gd name="T11" fmla="*/ 68 h 354"/>
                  <a:gd name="T12" fmla="*/ 45 w 45"/>
                  <a:gd name="T13" fmla="*/ 0 h 354"/>
                  <a:gd name="T14" fmla="*/ 0 60000 65536"/>
                  <a:gd name="T15" fmla="*/ 0 60000 65536"/>
                  <a:gd name="T16" fmla="*/ 0 60000 65536"/>
                  <a:gd name="T17" fmla="*/ 0 60000 65536"/>
                  <a:gd name="T18" fmla="*/ 0 60000 65536"/>
                  <a:gd name="T19" fmla="*/ 0 60000 65536"/>
                  <a:gd name="T20" fmla="*/ 0 60000 65536"/>
                  <a:gd name="T21" fmla="*/ 0 w 45"/>
                  <a:gd name="T22" fmla="*/ 0 h 354"/>
                  <a:gd name="T23" fmla="*/ 45 w 45"/>
                  <a:gd name="T24" fmla="*/ 354 h 3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 h="354">
                    <a:moveTo>
                      <a:pt x="42" y="354"/>
                    </a:moveTo>
                    <a:cubicBezTo>
                      <a:pt x="40" y="343"/>
                      <a:pt x="35" y="304"/>
                      <a:pt x="31" y="287"/>
                    </a:cubicBezTo>
                    <a:cubicBezTo>
                      <a:pt x="27" y="270"/>
                      <a:pt x="20" y="267"/>
                      <a:pt x="16" y="254"/>
                    </a:cubicBezTo>
                    <a:cubicBezTo>
                      <a:pt x="12" y="241"/>
                      <a:pt x="9" y="224"/>
                      <a:pt x="7" y="209"/>
                    </a:cubicBezTo>
                    <a:cubicBezTo>
                      <a:pt x="5" y="194"/>
                      <a:pt x="0" y="184"/>
                      <a:pt x="2" y="161"/>
                    </a:cubicBezTo>
                    <a:cubicBezTo>
                      <a:pt x="4" y="138"/>
                      <a:pt x="12" y="95"/>
                      <a:pt x="19" y="68"/>
                    </a:cubicBezTo>
                    <a:cubicBezTo>
                      <a:pt x="26" y="41"/>
                      <a:pt x="40" y="14"/>
                      <a:pt x="45" y="0"/>
                    </a:cubicBezTo>
                  </a:path>
                </a:pathLst>
              </a:custGeom>
              <a:pattFill prst="dashHorz">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19" name="Freeform 24" descr="Dashed horizontal"/>
              <p:cNvSpPr>
                <a:spLocks/>
              </p:cNvSpPr>
              <p:nvPr/>
            </p:nvSpPr>
            <p:spPr bwMode="auto">
              <a:xfrm>
                <a:off x="2939" y="3669"/>
                <a:ext cx="34" cy="201"/>
              </a:xfrm>
              <a:custGeom>
                <a:avLst/>
                <a:gdLst>
                  <a:gd name="T0" fmla="*/ 25 w 34"/>
                  <a:gd name="T1" fmla="*/ 201 h 201"/>
                  <a:gd name="T2" fmla="*/ 19 w 34"/>
                  <a:gd name="T3" fmla="*/ 165 h 201"/>
                  <a:gd name="T4" fmla="*/ 7 w 34"/>
                  <a:gd name="T5" fmla="*/ 135 h 201"/>
                  <a:gd name="T6" fmla="*/ 1 w 34"/>
                  <a:gd name="T7" fmla="*/ 102 h 201"/>
                  <a:gd name="T8" fmla="*/ 13 w 34"/>
                  <a:gd name="T9" fmla="*/ 51 h 201"/>
                  <a:gd name="T10" fmla="*/ 34 w 34"/>
                  <a:gd name="T11" fmla="*/ 0 h 201"/>
                  <a:gd name="T12" fmla="*/ 0 60000 65536"/>
                  <a:gd name="T13" fmla="*/ 0 60000 65536"/>
                  <a:gd name="T14" fmla="*/ 0 60000 65536"/>
                  <a:gd name="T15" fmla="*/ 0 60000 65536"/>
                  <a:gd name="T16" fmla="*/ 0 60000 65536"/>
                  <a:gd name="T17" fmla="*/ 0 60000 65536"/>
                  <a:gd name="T18" fmla="*/ 0 w 34"/>
                  <a:gd name="T19" fmla="*/ 0 h 201"/>
                  <a:gd name="T20" fmla="*/ 34 w 34"/>
                  <a:gd name="T21" fmla="*/ 201 h 201"/>
                </a:gdLst>
                <a:ahLst/>
                <a:cxnLst>
                  <a:cxn ang="T12">
                    <a:pos x="T0" y="T1"/>
                  </a:cxn>
                  <a:cxn ang="T13">
                    <a:pos x="T2" y="T3"/>
                  </a:cxn>
                  <a:cxn ang="T14">
                    <a:pos x="T4" y="T5"/>
                  </a:cxn>
                  <a:cxn ang="T15">
                    <a:pos x="T6" y="T7"/>
                  </a:cxn>
                  <a:cxn ang="T16">
                    <a:pos x="T8" y="T9"/>
                  </a:cxn>
                  <a:cxn ang="T17">
                    <a:pos x="T10" y="T11"/>
                  </a:cxn>
                </a:cxnLst>
                <a:rect l="T18" t="T19" r="T20" b="T21"/>
                <a:pathLst>
                  <a:path w="34" h="201">
                    <a:moveTo>
                      <a:pt x="25" y="201"/>
                    </a:moveTo>
                    <a:cubicBezTo>
                      <a:pt x="24" y="195"/>
                      <a:pt x="22" y="176"/>
                      <a:pt x="19" y="165"/>
                    </a:cubicBezTo>
                    <a:cubicBezTo>
                      <a:pt x="16" y="154"/>
                      <a:pt x="10" y="145"/>
                      <a:pt x="7" y="135"/>
                    </a:cubicBezTo>
                    <a:cubicBezTo>
                      <a:pt x="4" y="125"/>
                      <a:pt x="0" y="116"/>
                      <a:pt x="1" y="102"/>
                    </a:cubicBezTo>
                    <a:cubicBezTo>
                      <a:pt x="2" y="88"/>
                      <a:pt x="8" y="68"/>
                      <a:pt x="13" y="51"/>
                    </a:cubicBezTo>
                    <a:cubicBezTo>
                      <a:pt x="18" y="34"/>
                      <a:pt x="30" y="11"/>
                      <a:pt x="34" y="0"/>
                    </a:cubicBezTo>
                  </a:path>
                </a:pathLst>
              </a:custGeom>
              <a:pattFill prst="dashHorz">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20" name="Freeform 25" descr="Dashed horizontal"/>
              <p:cNvSpPr>
                <a:spLocks/>
              </p:cNvSpPr>
              <p:nvPr/>
            </p:nvSpPr>
            <p:spPr bwMode="auto">
              <a:xfrm>
                <a:off x="2952" y="3699"/>
                <a:ext cx="18" cy="108"/>
              </a:xfrm>
              <a:custGeom>
                <a:avLst/>
                <a:gdLst>
                  <a:gd name="T0" fmla="*/ 11 w 18"/>
                  <a:gd name="T1" fmla="*/ 108 h 108"/>
                  <a:gd name="T2" fmla="*/ 0 w 18"/>
                  <a:gd name="T3" fmla="*/ 69 h 108"/>
                  <a:gd name="T4" fmla="*/ 8 w 18"/>
                  <a:gd name="T5" fmla="*/ 35 h 108"/>
                  <a:gd name="T6" fmla="*/ 18 w 18"/>
                  <a:gd name="T7" fmla="*/ 0 h 108"/>
                  <a:gd name="T8" fmla="*/ 0 60000 65536"/>
                  <a:gd name="T9" fmla="*/ 0 60000 65536"/>
                  <a:gd name="T10" fmla="*/ 0 60000 65536"/>
                  <a:gd name="T11" fmla="*/ 0 60000 65536"/>
                  <a:gd name="T12" fmla="*/ 0 w 18"/>
                  <a:gd name="T13" fmla="*/ 0 h 108"/>
                  <a:gd name="T14" fmla="*/ 18 w 18"/>
                  <a:gd name="T15" fmla="*/ 108 h 108"/>
                </a:gdLst>
                <a:ahLst/>
                <a:cxnLst>
                  <a:cxn ang="T8">
                    <a:pos x="T0" y="T1"/>
                  </a:cxn>
                  <a:cxn ang="T9">
                    <a:pos x="T2" y="T3"/>
                  </a:cxn>
                  <a:cxn ang="T10">
                    <a:pos x="T4" y="T5"/>
                  </a:cxn>
                  <a:cxn ang="T11">
                    <a:pos x="T6" y="T7"/>
                  </a:cxn>
                </a:cxnLst>
                <a:rect l="T12" t="T13" r="T14" b="T15"/>
                <a:pathLst>
                  <a:path w="18" h="108">
                    <a:moveTo>
                      <a:pt x="11" y="108"/>
                    </a:moveTo>
                    <a:cubicBezTo>
                      <a:pt x="9" y="102"/>
                      <a:pt x="0" y="81"/>
                      <a:pt x="0" y="69"/>
                    </a:cubicBezTo>
                    <a:cubicBezTo>
                      <a:pt x="0" y="57"/>
                      <a:pt x="5" y="46"/>
                      <a:pt x="8" y="35"/>
                    </a:cubicBezTo>
                    <a:cubicBezTo>
                      <a:pt x="11" y="24"/>
                      <a:pt x="16" y="7"/>
                      <a:pt x="18" y="0"/>
                    </a:cubicBezTo>
                  </a:path>
                </a:pathLst>
              </a:custGeom>
              <a:pattFill prst="dashHorz">
                <a:fgClr>
                  <a:schemeClr val="tx1"/>
                </a:fgClr>
                <a:bgClr>
                  <a:schemeClr val="bg1"/>
                </a:bgClr>
              </a:pattFill>
              <a:ln w="12700">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21" name="AutoShape 26"/>
              <p:cNvSpPr>
                <a:spLocks noChangeArrowheads="1"/>
              </p:cNvSpPr>
              <p:nvPr/>
            </p:nvSpPr>
            <p:spPr bwMode="auto">
              <a:xfrm>
                <a:off x="2932" y="3228"/>
                <a:ext cx="388" cy="836"/>
              </a:xfrm>
              <a:prstGeom prst="cube">
                <a:avLst>
                  <a:gd name="adj" fmla="val 91449"/>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2" name="Freeform 27"/>
              <p:cNvSpPr>
                <a:spLocks/>
              </p:cNvSpPr>
              <p:nvPr/>
            </p:nvSpPr>
            <p:spPr bwMode="auto">
              <a:xfrm>
                <a:off x="3083" y="3120"/>
                <a:ext cx="341" cy="535"/>
              </a:xfrm>
              <a:custGeom>
                <a:avLst/>
                <a:gdLst>
                  <a:gd name="T0" fmla="*/ 0 w 341"/>
                  <a:gd name="T1" fmla="*/ 535 h 535"/>
                  <a:gd name="T2" fmla="*/ 181 w 341"/>
                  <a:gd name="T3" fmla="*/ 372 h 535"/>
                  <a:gd name="T4" fmla="*/ 269 w 341"/>
                  <a:gd name="T5" fmla="*/ 224 h 535"/>
                  <a:gd name="T6" fmla="*/ 341 w 341"/>
                  <a:gd name="T7" fmla="*/ 0 h 535"/>
                  <a:gd name="T8" fmla="*/ 0 60000 65536"/>
                  <a:gd name="T9" fmla="*/ 0 60000 65536"/>
                  <a:gd name="T10" fmla="*/ 0 60000 65536"/>
                  <a:gd name="T11" fmla="*/ 0 60000 65536"/>
                  <a:gd name="T12" fmla="*/ 0 w 341"/>
                  <a:gd name="T13" fmla="*/ 0 h 535"/>
                  <a:gd name="T14" fmla="*/ 341 w 341"/>
                  <a:gd name="T15" fmla="*/ 535 h 535"/>
                </a:gdLst>
                <a:ahLst/>
                <a:cxnLst>
                  <a:cxn ang="T8">
                    <a:pos x="T0" y="T1"/>
                  </a:cxn>
                  <a:cxn ang="T9">
                    <a:pos x="T2" y="T3"/>
                  </a:cxn>
                  <a:cxn ang="T10">
                    <a:pos x="T4" y="T5"/>
                  </a:cxn>
                  <a:cxn ang="T11">
                    <a:pos x="T6" y="T7"/>
                  </a:cxn>
                </a:cxnLst>
                <a:rect l="T12" t="T13" r="T14" b="T15"/>
                <a:pathLst>
                  <a:path w="341" h="535">
                    <a:moveTo>
                      <a:pt x="0" y="535"/>
                    </a:moveTo>
                    <a:cubicBezTo>
                      <a:pt x="30" y="508"/>
                      <a:pt x="136" y="424"/>
                      <a:pt x="181" y="372"/>
                    </a:cubicBezTo>
                    <a:cubicBezTo>
                      <a:pt x="226" y="320"/>
                      <a:pt x="242" y="286"/>
                      <a:pt x="269" y="224"/>
                    </a:cubicBezTo>
                    <a:cubicBezTo>
                      <a:pt x="296" y="162"/>
                      <a:pt x="326" y="47"/>
                      <a:pt x="341" y="0"/>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3" name="Freeform 28"/>
              <p:cNvSpPr>
                <a:spLocks/>
              </p:cNvSpPr>
              <p:nvPr/>
            </p:nvSpPr>
            <p:spPr bwMode="auto">
              <a:xfrm>
                <a:off x="3098" y="3288"/>
                <a:ext cx="410" cy="415"/>
              </a:xfrm>
              <a:custGeom>
                <a:avLst/>
                <a:gdLst>
                  <a:gd name="T0" fmla="*/ 0 w 410"/>
                  <a:gd name="T1" fmla="*/ 415 h 415"/>
                  <a:gd name="T2" fmla="*/ 198 w 410"/>
                  <a:gd name="T3" fmla="*/ 272 h 415"/>
                  <a:gd name="T4" fmla="*/ 310 w 410"/>
                  <a:gd name="T5" fmla="*/ 176 h 415"/>
                  <a:gd name="T6" fmla="*/ 410 w 410"/>
                  <a:gd name="T7" fmla="*/ 0 h 415"/>
                  <a:gd name="T8" fmla="*/ 0 60000 65536"/>
                  <a:gd name="T9" fmla="*/ 0 60000 65536"/>
                  <a:gd name="T10" fmla="*/ 0 60000 65536"/>
                  <a:gd name="T11" fmla="*/ 0 60000 65536"/>
                  <a:gd name="T12" fmla="*/ 0 w 410"/>
                  <a:gd name="T13" fmla="*/ 0 h 415"/>
                  <a:gd name="T14" fmla="*/ 410 w 410"/>
                  <a:gd name="T15" fmla="*/ 415 h 415"/>
                </a:gdLst>
                <a:ahLst/>
                <a:cxnLst>
                  <a:cxn ang="T8">
                    <a:pos x="T0" y="T1"/>
                  </a:cxn>
                  <a:cxn ang="T9">
                    <a:pos x="T2" y="T3"/>
                  </a:cxn>
                  <a:cxn ang="T10">
                    <a:pos x="T4" y="T5"/>
                  </a:cxn>
                  <a:cxn ang="T11">
                    <a:pos x="T6" y="T7"/>
                  </a:cxn>
                </a:cxnLst>
                <a:rect l="T12" t="T13" r="T14" b="T15"/>
                <a:pathLst>
                  <a:path w="410" h="415">
                    <a:moveTo>
                      <a:pt x="0" y="415"/>
                    </a:moveTo>
                    <a:cubicBezTo>
                      <a:pt x="33" y="391"/>
                      <a:pt x="146" y="312"/>
                      <a:pt x="198" y="272"/>
                    </a:cubicBezTo>
                    <a:cubicBezTo>
                      <a:pt x="250" y="232"/>
                      <a:pt x="275" y="221"/>
                      <a:pt x="310" y="176"/>
                    </a:cubicBezTo>
                    <a:cubicBezTo>
                      <a:pt x="345" y="131"/>
                      <a:pt x="389" y="37"/>
                      <a:pt x="410" y="0"/>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4" name="Freeform 29"/>
              <p:cNvSpPr>
                <a:spLocks/>
              </p:cNvSpPr>
              <p:nvPr/>
            </p:nvSpPr>
            <p:spPr bwMode="auto">
              <a:xfrm>
                <a:off x="3035" y="3808"/>
                <a:ext cx="417" cy="174"/>
              </a:xfrm>
              <a:custGeom>
                <a:avLst/>
                <a:gdLst>
                  <a:gd name="T0" fmla="*/ 0 w 417"/>
                  <a:gd name="T1" fmla="*/ 0 h 174"/>
                  <a:gd name="T2" fmla="*/ 165 w 417"/>
                  <a:gd name="T3" fmla="*/ 30 h 174"/>
                  <a:gd name="T4" fmla="*/ 285 w 417"/>
                  <a:gd name="T5" fmla="*/ 93 h 174"/>
                  <a:gd name="T6" fmla="*/ 417 w 417"/>
                  <a:gd name="T7" fmla="*/ 174 h 174"/>
                  <a:gd name="T8" fmla="*/ 0 60000 65536"/>
                  <a:gd name="T9" fmla="*/ 0 60000 65536"/>
                  <a:gd name="T10" fmla="*/ 0 60000 65536"/>
                  <a:gd name="T11" fmla="*/ 0 60000 65536"/>
                  <a:gd name="T12" fmla="*/ 0 w 417"/>
                  <a:gd name="T13" fmla="*/ 0 h 174"/>
                  <a:gd name="T14" fmla="*/ 417 w 417"/>
                  <a:gd name="T15" fmla="*/ 174 h 174"/>
                </a:gdLst>
                <a:ahLst/>
                <a:cxnLst>
                  <a:cxn ang="T8">
                    <a:pos x="T0" y="T1"/>
                  </a:cxn>
                  <a:cxn ang="T9">
                    <a:pos x="T2" y="T3"/>
                  </a:cxn>
                  <a:cxn ang="T10">
                    <a:pos x="T4" y="T5"/>
                  </a:cxn>
                  <a:cxn ang="T11">
                    <a:pos x="T6" y="T7"/>
                  </a:cxn>
                </a:cxnLst>
                <a:rect l="T12" t="T13" r="T14" b="T15"/>
                <a:pathLst>
                  <a:path w="417" h="174">
                    <a:moveTo>
                      <a:pt x="0" y="0"/>
                    </a:moveTo>
                    <a:cubicBezTo>
                      <a:pt x="59" y="7"/>
                      <a:pt x="118" y="15"/>
                      <a:pt x="165" y="30"/>
                    </a:cubicBezTo>
                    <a:cubicBezTo>
                      <a:pt x="212" y="45"/>
                      <a:pt x="243" y="69"/>
                      <a:pt x="285" y="93"/>
                    </a:cubicBezTo>
                    <a:cubicBezTo>
                      <a:pt x="327" y="117"/>
                      <a:pt x="372" y="145"/>
                      <a:pt x="417" y="174"/>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25" name="Freeform 30"/>
              <p:cNvSpPr>
                <a:spLocks/>
              </p:cNvSpPr>
              <p:nvPr/>
            </p:nvSpPr>
            <p:spPr bwMode="auto">
              <a:xfrm>
                <a:off x="3075" y="3753"/>
                <a:ext cx="465" cy="119"/>
              </a:xfrm>
              <a:custGeom>
                <a:avLst/>
                <a:gdLst>
                  <a:gd name="T0" fmla="*/ 0 w 465"/>
                  <a:gd name="T1" fmla="*/ 7 h 119"/>
                  <a:gd name="T2" fmla="*/ 157 w 465"/>
                  <a:gd name="T3" fmla="*/ 7 h 119"/>
                  <a:gd name="T4" fmla="*/ 321 w 465"/>
                  <a:gd name="T5" fmla="*/ 51 h 119"/>
                  <a:gd name="T6" fmla="*/ 465 w 465"/>
                  <a:gd name="T7" fmla="*/ 119 h 119"/>
                  <a:gd name="T8" fmla="*/ 0 60000 65536"/>
                  <a:gd name="T9" fmla="*/ 0 60000 65536"/>
                  <a:gd name="T10" fmla="*/ 0 60000 65536"/>
                  <a:gd name="T11" fmla="*/ 0 60000 65536"/>
                  <a:gd name="T12" fmla="*/ 0 w 465"/>
                  <a:gd name="T13" fmla="*/ 0 h 119"/>
                  <a:gd name="T14" fmla="*/ 465 w 465"/>
                  <a:gd name="T15" fmla="*/ 119 h 119"/>
                </a:gdLst>
                <a:ahLst/>
                <a:cxnLst>
                  <a:cxn ang="T8">
                    <a:pos x="T0" y="T1"/>
                  </a:cxn>
                  <a:cxn ang="T9">
                    <a:pos x="T2" y="T3"/>
                  </a:cxn>
                  <a:cxn ang="T10">
                    <a:pos x="T4" y="T5"/>
                  </a:cxn>
                  <a:cxn ang="T11">
                    <a:pos x="T6" y="T7"/>
                  </a:cxn>
                </a:cxnLst>
                <a:rect l="T12" t="T13" r="T14" b="T15"/>
                <a:pathLst>
                  <a:path w="465" h="119">
                    <a:moveTo>
                      <a:pt x="0" y="7"/>
                    </a:moveTo>
                    <a:cubicBezTo>
                      <a:pt x="26" y="7"/>
                      <a:pt x="104" y="0"/>
                      <a:pt x="157" y="7"/>
                    </a:cubicBezTo>
                    <a:cubicBezTo>
                      <a:pt x="210" y="14"/>
                      <a:pt x="270" y="32"/>
                      <a:pt x="321" y="51"/>
                    </a:cubicBezTo>
                    <a:cubicBezTo>
                      <a:pt x="372" y="70"/>
                      <a:pt x="435" y="105"/>
                      <a:pt x="465" y="119"/>
                    </a:cubicBezTo>
                  </a:path>
                </a:pathLst>
              </a:custGeom>
              <a:noFill/>
              <a:ln w="12700">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36873" name="Group 31"/>
            <p:cNvGrpSpPr>
              <a:grpSpLocks/>
            </p:cNvGrpSpPr>
            <p:nvPr/>
          </p:nvGrpSpPr>
          <p:grpSpPr bwMode="auto">
            <a:xfrm>
              <a:off x="4324" y="1745"/>
              <a:ext cx="756" cy="511"/>
              <a:chOff x="4324" y="1737"/>
              <a:chExt cx="756" cy="599"/>
            </a:xfrm>
          </p:grpSpPr>
          <p:sp>
            <p:nvSpPr>
              <p:cNvPr id="36911" name="Freeform 32" descr="10%"/>
              <p:cNvSpPr>
                <a:spLocks/>
              </p:cNvSpPr>
              <p:nvPr/>
            </p:nvSpPr>
            <p:spPr bwMode="auto">
              <a:xfrm>
                <a:off x="4501" y="2124"/>
                <a:ext cx="402" cy="180"/>
              </a:xfrm>
              <a:custGeom>
                <a:avLst/>
                <a:gdLst>
                  <a:gd name="T0" fmla="*/ 0 w 342"/>
                  <a:gd name="T1" fmla="*/ 0 h 48"/>
                  <a:gd name="T2" fmla="*/ 170 w 342"/>
                  <a:gd name="T3" fmla="*/ 593 h 48"/>
                  <a:gd name="T4" fmla="*/ 340 w 342"/>
                  <a:gd name="T5" fmla="*/ 548 h 48"/>
                  <a:gd name="T6" fmla="*/ 473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12" name="Freeform 33" descr="10%"/>
              <p:cNvSpPr>
                <a:spLocks/>
              </p:cNvSpPr>
              <p:nvPr/>
            </p:nvSpPr>
            <p:spPr bwMode="auto">
              <a:xfrm>
                <a:off x="4571" y="2121"/>
                <a:ext cx="262" cy="111"/>
              </a:xfrm>
              <a:custGeom>
                <a:avLst/>
                <a:gdLst>
                  <a:gd name="T0" fmla="*/ 0 w 208"/>
                  <a:gd name="T1" fmla="*/ 6 h 111"/>
                  <a:gd name="T2" fmla="*/ 100 w 208"/>
                  <a:gd name="T3" fmla="*/ 96 h 111"/>
                  <a:gd name="T4" fmla="*/ 228 w 208"/>
                  <a:gd name="T5" fmla="*/ 93 h 111"/>
                  <a:gd name="T6" fmla="*/ 330 w 208"/>
                  <a:gd name="T7" fmla="*/ 0 h 111"/>
                  <a:gd name="T8" fmla="*/ 0 60000 65536"/>
                  <a:gd name="T9" fmla="*/ 0 60000 65536"/>
                  <a:gd name="T10" fmla="*/ 0 60000 65536"/>
                  <a:gd name="T11" fmla="*/ 0 60000 65536"/>
                  <a:gd name="T12" fmla="*/ 0 w 208"/>
                  <a:gd name="T13" fmla="*/ 0 h 111"/>
                  <a:gd name="T14" fmla="*/ 208 w 208"/>
                  <a:gd name="T15" fmla="*/ 111 h 111"/>
                </a:gdLst>
                <a:ahLst/>
                <a:cxnLst>
                  <a:cxn ang="T8">
                    <a:pos x="T0" y="T1"/>
                  </a:cxn>
                  <a:cxn ang="T9">
                    <a:pos x="T2" y="T3"/>
                  </a:cxn>
                  <a:cxn ang="T10">
                    <a:pos x="T4" y="T5"/>
                  </a:cxn>
                  <a:cxn ang="T11">
                    <a:pos x="T6" y="T7"/>
                  </a:cxn>
                </a:cxnLst>
                <a:rect l="T12" t="T13" r="T14" b="T15"/>
                <a:pathLst>
                  <a:path w="208" h="111">
                    <a:moveTo>
                      <a:pt x="0" y="6"/>
                    </a:moveTo>
                    <a:cubicBezTo>
                      <a:pt x="10" y="21"/>
                      <a:pt x="39" y="81"/>
                      <a:pt x="63" y="96"/>
                    </a:cubicBezTo>
                    <a:cubicBezTo>
                      <a:pt x="87" y="111"/>
                      <a:pt x="120" y="109"/>
                      <a:pt x="144" y="93"/>
                    </a:cubicBezTo>
                    <a:cubicBezTo>
                      <a:pt x="168" y="77"/>
                      <a:pt x="195" y="19"/>
                      <a:pt x="20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13" name="Freeform 34" descr="10%"/>
              <p:cNvSpPr>
                <a:spLocks/>
              </p:cNvSpPr>
              <p:nvPr/>
            </p:nvSpPr>
            <p:spPr bwMode="auto">
              <a:xfrm>
                <a:off x="4636" y="2124"/>
                <a:ext cx="131" cy="51"/>
              </a:xfrm>
              <a:custGeom>
                <a:avLst/>
                <a:gdLst>
                  <a:gd name="T0" fmla="*/ 0 w 131"/>
                  <a:gd name="T1" fmla="*/ 0 h 51"/>
                  <a:gd name="T2" fmla="*/ 63 w 131"/>
                  <a:gd name="T3" fmla="*/ 51 h 51"/>
                  <a:gd name="T4" fmla="*/ 131 w 131"/>
                  <a:gd name="T5" fmla="*/ 0 h 51"/>
                  <a:gd name="T6" fmla="*/ 0 60000 65536"/>
                  <a:gd name="T7" fmla="*/ 0 60000 65536"/>
                  <a:gd name="T8" fmla="*/ 0 60000 65536"/>
                  <a:gd name="T9" fmla="*/ 0 w 131"/>
                  <a:gd name="T10" fmla="*/ 0 h 51"/>
                  <a:gd name="T11" fmla="*/ 131 w 131"/>
                  <a:gd name="T12" fmla="*/ 51 h 51"/>
                </a:gdLst>
                <a:ahLst/>
                <a:cxnLst>
                  <a:cxn ang="T6">
                    <a:pos x="T0" y="T1"/>
                  </a:cxn>
                  <a:cxn ang="T7">
                    <a:pos x="T2" y="T3"/>
                  </a:cxn>
                  <a:cxn ang="T8">
                    <a:pos x="T4" y="T5"/>
                  </a:cxn>
                </a:cxnLst>
                <a:rect l="T9" t="T10" r="T11" b="T12"/>
                <a:pathLst>
                  <a:path w="131" h="51">
                    <a:moveTo>
                      <a:pt x="0" y="0"/>
                    </a:moveTo>
                    <a:cubicBezTo>
                      <a:pt x="10" y="9"/>
                      <a:pt x="41" y="51"/>
                      <a:pt x="63" y="51"/>
                    </a:cubicBezTo>
                    <a:cubicBezTo>
                      <a:pt x="85" y="51"/>
                      <a:pt x="117" y="11"/>
                      <a:pt x="131"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14" name="Rectangle 35"/>
              <p:cNvSpPr>
                <a:spLocks noChangeArrowheads="1"/>
              </p:cNvSpPr>
              <p:nvPr/>
            </p:nvSpPr>
            <p:spPr bwMode="auto">
              <a:xfrm>
                <a:off x="4324" y="2124"/>
                <a:ext cx="756" cy="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15" name="Freeform 36"/>
              <p:cNvSpPr>
                <a:spLocks/>
              </p:cNvSpPr>
              <p:nvPr/>
            </p:nvSpPr>
            <p:spPr bwMode="auto">
              <a:xfrm>
                <a:off x="4479" y="1737"/>
                <a:ext cx="123" cy="378"/>
              </a:xfrm>
              <a:custGeom>
                <a:avLst/>
                <a:gdLst>
                  <a:gd name="T0" fmla="*/ 123 w 123"/>
                  <a:gd name="T1" fmla="*/ 378 h 378"/>
                  <a:gd name="T2" fmla="*/ 108 w 123"/>
                  <a:gd name="T3" fmla="*/ 219 h 378"/>
                  <a:gd name="T4" fmla="*/ 69 w 123"/>
                  <a:gd name="T5" fmla="*/ 10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16" name="Freeform 37"/>
              <p:cNvSpPr>
                <a:spLocks/>
              </p:cNvSpPr>
              <p:nvPr/>
            </p:nvSpPr>
            <p:spPr bwMode="auto">
              <a:xfrm flipH="1">
                <a:off x="4803" y="1737"/>
                <a:ext cx="123" cy="378"/>
              </a:xfrm>
              <a:custGeom>
                <a:avLst/>
                <a:gdLst>
                  <a:gd name="T0" fmla="*/ 123 w 123"/>
                  <a:gd name="T1" fmla="*/ 378 h 378"/>
                  <a:gd name="T2" fmla="*/ 108 w 123"/>
                  <a:gd name="T3" fmla="*/ 219 h 378"/>
                  <a:gd name="T4" fmla="*/ 69 w 123"/>
                  <a:gd name="T5" fmla="*/ 10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nvGrpSpPr>
            <p:cNvPr id="36874" name="Group 38"/>
            <p:cNvGrpSpPr>
              <a:grpSpLocks/>
            </p:cNvGrpSpPr>
            <p:nvPr/>
          </p:nvGrpSpPr>
          <p:grpSpPr bwMode="auto">
            <a:xfrm>
              <a:off x="4332" y="2746"/>
              <a:ext cx="756" cy="374"/>
              <a:chOff x="4324" y="3222"/>
              <a:chExt cx="756" cy="438"/>
            </a:xfrm>
          </p:grpSpPr>
          <p:sp>
            <p:nvSpPr>
              <p:cNvPr id="36903" name="Freeform 39" descr="10%"/>
              <p:cNvSpPr>
                <a:spLocks/>
              </p:cNvSpPr>
              <p:nvPr/>
            </p:nvSpPr>
            <p:spPr bwMode="auto">
              <a:xfrm>
                <a:off x="4531" y="3612"/>
                <a:ext cx="342" cy="48"/>
              </a:xfrm>
              <a:custGeom>
                <a:avLst/>
                <a:gdLst>
                  <a:gd name="T0" fmla="*/ 0 w 342"/>
                  <a:gd name="T1" fmla="*/ 0 h 48"/>
                  <a:gd name="T2" fmla="*/ 123 w 342"/>
                  <a:gd name="T3" fmla="*/ 42 h 48"/>
                  <a:gd name="T4" fmla="*/ 246 w 342"/>
                  <a:gd name="T5" fmla="*/ 39 h 48"/>
                  <a:gd name="T6" fmla="*/ 342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904" name="Freeform 40" descr="10%"/>
              <p:cNvSpPr>
                <a:spLocks/>
              </p:cNvSpPr>
              <p:nvPr/>
            </p:nvSpPr>
            <p:spPr bwMode="auto">
              <a:xfrm>
                <a:off x="4635" y="3609"/>
                <a:ext cx="123" cy="24"/>
              </a:xfrm>
              <a:custGeom>
                <a:avLst/>
                <a:gdLst>
                  <a:gd name="T0" fmla="*/ 0 w 123"/>
                  <a:gd name="T1" fmla="*/ 3 h 24"/>
                  <a:gd name="T2" fmla="*/ 48 w 123"/>
                  <a:gd name="T3" fmla="*/ 18 h 24"/>
                  <a:gd name="T4" fmla="*/ 90 w 123"/>
                  <a:gd name="T5" fmla="*/ 21 h 24"/>
                  <a:gd name="T6" fmla="*/ 123 w 123"/>
                  <a:gd name="T7" fmla="*/ 0 h 24"/>
                  <a:gd name="T8" fmla="*/ 0 60000 65536"/>
                  <a:gd name="T9" fmla="*/ 0 60000 65536"/>
                  <a:gd name="T10" fmla="*/ 0 60000 65536"/>
                  <a:gd name="T11" fmla="*/ 0 60000 65536"/>
                  <a:gd name="T12" fmla="*/ 0 w 123"/>
                  <a:gd name="T13" fmla="*/ 0 h 24"/>
                  <a:gd name="T14" fmla="*/ 123 w 123"/>
                  <a:gd name="T15" fmla="*/ 24 h 24"/>
                </a:gdLst>
                <a:ahLst/>
                <a:cxnLst>
                  <a:cxn ang="T8">
                    <a:pos x="T0" y="T1"/>
                  </a:cxn>
                  <a:cxn ang="T9">
                    <a:pos x="T2" y="T3"/>
                  </a:cxn>
                  <a:cxn ang="T10">
                    <a:pos x="T4" y="T5"/>
                  </a:cxn>
                  <a:cxn ang="T11">
                    <a:pos x="T6" y="T7"/>
                  </a:cxn>
                </a:cxnLst>
                <a:rect l="T12" t="T13" r="T14" b="T15"/>
                <a:pathLst>
                  <a:path w="123" h="24">
                    <a:moveTo>
                      <a:pt x="0" y="3"/>
                    </a:moveTo>
                    <a:cubicBezTo>
                      <a:pt x="7" y="6"/>
                      <a:pt x="33" y="15"/>
                      <a:pt x="48" y="18"/>
                    </a:cubicBezTo>
                    <a:cubicBezTo>
                      <a:pt x="63" y="21"/>
                      <a:pt x="78" y="24"/>
                      <a:pt x="90" y="21"/>
                    </a:cubicBezTo>
                    <a:cubicBezTo>
                      <a:pt x="102" y="18"/>
                      <a:pt x="116" y="4"/>
                      <a:pt x="123"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5" name="Freeform 41" descr="10%"/>
              <p:cNvSpPr>
                <a:spLocks/>
              </p:cNvSpPr>
              <p:nvPr/>
            </p:nvSpPr>
            <p:spPr bwMode="auto">
              <a:xfrm>
                <a:off x="4603" y="3609"/>
                <a:ext cx="200" cy="39"/>
              </a:xfrm>
              <a:custGeom>
                <a:avLst/>
                <a:gdLst>
                  <a:gd name="T0" fmla="*/ 0 w 200"/>
                  <a:gd name="T1" fmla="*/ 5 h 39"/>
                  <a:gd name="T2" fmla="*/ 68 w 200"/>
                  <a:gd name="T3" fmla="*/ 33 h 39"/>
                  <a:gd name="T4" fmla="*/ 137 w 200"/>
                  <a:gd name="T5" fmla="*/ 34 h 39"/>
                  <a:gd name="T6" fmla="*/ 200 w 200"/>
                  <a:gd name="T7" fmla="*/ 0 h 39"/>
                  <a:gd name="T8" fmla="*/ 0 60000 65536"/>
                  <a:gd name="T9" fmla="*/ 0 60000 65536"/>
                  <a:gd name="T10" fmla="*/ 0 60000 65536"/>
                  <a:gd name="T11" fmla="*/ 0 60000 65536"/>
                  <a:gd name="T12" fmla="*/ 0 w 200"/>
                  <a:gd name="T13" fmla="*/ 0 h 39"/>
                  <a:gd name="T14" fmla="*/ 200 w 200"/>
                  <a:gd name="T15" fmla="*/ 39 h 39"/>
                </a:gdLst>
                <a:ahLst/>
                <a:cxnLst>
                  <a:cxn ang="T8">
                    <a:pos x="T0" y="T1"/>
                  </a:cxn>
                  <a:cxn ang="T9">
                    <a:pos x="T2" y="T3"/>
                  </a:cxn>
                  <a:cxn ang="T10">
                    <a:pos x="T4" y="T5"/>
                  </a:cxn>
                  <a:cxn ang="T11">
                    <a:pos x="T6" y="T7"/>
                  </a:cxn>
                </a:cxnLst>
                <a:rect l="T12" t="T13" r="T14" b="T15"/>
                <a:pathLst>
                  <a:path w="200" h="39">
                    <a:moveTo>
                      <a:pt x="0" y="5"/>
                    </a:moveTo>
                    <a:cubicBezTo>
                      <a:pt x="11" y="10"/>
                      <a:pt x="45" y="28"/>
                      <a:pt x="68" y="33"/>
                    </a:cubicBezTo>
                    <a:cubicBezTo>
                      <a:pt x="91" y="38"/>
                      <a:pt x="115" y="39"/>
                      <a:pt x="137" y="34"/>
                    </a:cubicBezTo>
                    <a:cubicBezTo>
                      <a:pt x="159" y="29"/>
                      <a:pt x="187" y="8"/>
                      <a:pt x="20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6" name="Rectangle 42"/>
              <p:cNvSpPr>
                <a:spLocks noChangeArrowheads="1"/>
              </p:cNvSpPr>
              <p:nvPr/>
            </p:nvSpPr>
            <p:spPr bwMode="auto">
              <a:xfrm>
                <a:off x="4324" y="3612"/>
                <a:ext cx="756" cy="4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7" name="Freeform 43"/>
              <p:cNvSpPr>
                <a:spLocks/>
              </p:cNvSpPr>
              <p:nvPr/>
            </p:nvSpPr>
            <p:spPr bwMode="auto">
              <a:xfrm>
                <a:off x="4500" y="3222"/>
                <a:ext cx="123" cy="378"/>
              </a:xfrm>
              <a:custGeom>
                <a:avLst/>
                <a:gdLst>
                  <a:gd name="T0" fmla="*/ 123 w 123"/>
                  <a:gd name="T1" fmla="*/ 378 h 378"/>
                  <a:gd name="T2" fmla="*/ 108 w 123"/>
                  <a:gd name="T3" fmla="*/ 219 h 378"/>
                  <a:gd name="T4" fmla="*/ 69 w 123"/>
                  <a:gd name="T5" fmla="*/ 10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8" name="Freeform 44"/>
              <p:cNvSpPr>
                <a:spLocks/>
              </p:cNvSpPr>
              <p:nvPr/>
            </p:nvSpPr>
            <p:spPr bwMode="auto">
              <a:xfrm>
                <a:off x="4641" y="3222"/>
                <a:ext cx="60" cy="381"/>
              </a:xfrm>
              <a:custGeom>
                <a:avLst/>
                <a:gdLst>
                  <a:gd name="T0" fmla="*/ 60 w 60"/>
                  <a:gd name="T1" fmla="*/ 381 h 381"/>
                  <a:gd name="T2" fmla="*/ 45 w 60"/>
                  <a:gd name="T3" fmla="*/ 222 h 381"/>
                  <a:gd name="T4" fmla="*/ 33 w 60"/>
                  <a:gd name="T5" fmla="*/ 114 h 381"/>
                  <a:gd name="T6" fmla="*/ 0 w 60"/>
                  <a:gd name="T7" fmla="*/ 0 h 381"/>
                  <a:gd name="T8" fmla="*/ 0 60000 65536"/>
                  <a:gd name="T9" fmla="*/ 0 60000 65536"/>
                  <a:gd name="T10" fmla="*/ 0 60000 65536"/>
                  <a:gd name="T11" fmla="*/ 0 60000 65536"/>
                  <a:gd name="T12" fmla="*/ 0 w 60"/>
                  <a:gd name="T13" fmla="*/ 0 h 381"/>
                  <a:gd name="T14" fmla="*/ 60 w 60"/>
                  <a:gd name="T15" fmla="*/ 381 h 381"/>
                </a:gdLst>
                <a:ahLst/>
                <a:cxnLst>
                  <a:cxn ang="T8">
                    <a:pos x="T0" y="T1"/>
                  </a:cxn>
                  <a:cxn ang="T9">
                    <a:pos x="T2" y="T3"/>
                  </a:cxn>
                  <a:cxn ang="T10">
                    <a:pos x="T4" y="T5"/>
                  </a:cxn>
                  <a:cxn ang="T11">
                    <a:pos x="T6" y="T7"/>
                  </a:cxn>
                </a:cxnLst>
                <a:rect l="T12" t="T13" r="T14" b="T15"/>
                <a:pathLst>
                  <a:path w="60" h="381">
                    <a:moveTo>
                      <a:pt x="60" y="381"/>
                    </a:moveTo>
                    <a:cubicBezTo>
                      <a:pt x="58" y="355"/>
                      <a:pt x="49" y="266"/>
                      <a:pt x="45" y="222"/>
                    </a:cubicBezTo>
                    <a:cubicBezTo>
                      <a:pt x="41" y="178"/>
                      <a:pt x="41" y="151"/>
                      <a:pt x="33" y="114"/>
                    </a:cubicBezTo>
                    <a:cubicBezTo>
                      <a:pt x="25" y="77"/>
                      <a:pt x="7" y="24"/>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9" name="Freeform 45"/>
              <p:cNvSpPr>
                <a:spLocks/>
              </p:cNvSpPr>
              <p:nvPr/>
            </p:nvSpPr>
            <p:spPr bwMode="auto">
              <a:xfrm>
                <a:off x="4758" y="3228"/>
                <a:ext cx="48" cy="375"/>
              </a:xfrm>
              <a:custGeom>
                <a:avLst/>
                <a:gdLst>
                  <a:gd name="T0" fmla="*/ 15 w 48"/>
                  <a:gd name="T1" fmla="*/ 375 h 375"/>
                  <a:gd name="T2" fmla="*/ 0 w 48"/>
                  <a:gd name="T3" fmla="*/ 216 h 375"/>
                  <a:gd name="T4" fmla="*/ 18 w 48"/>
                  <a:gd name="T5" fmla="*/ 87 h 375"/>
                  <a:gd name="T6" fmla="*/ 48 w 48"/>
                  <a:gd name="T7" fmla="*/ 0 h 375"/>
                  <a:gd name="T8" fmla="*/ 0 60000 65536"/>
                  <a:gd name="T9" fmla="*/ 0 60000 65536"/>
                  <a:gd name="T10" fmla="*/ 0 60000 65536"/>
                  <a:gd name="T11" fmla="*/ 0 60000 65536"/>
                  <a:gd name="T12" fmla="*/ 0 w 48"/>
                  <a:gd name="T13" fmla="*/ 0 h 375"/>
                  <a:gd name="T14" fmla="*/ 48 w 48"/>
                  <a:gd name="T15" fmla="*/ 375 h 375"/>
                </a:gdLst>
                <a:ahLst/>
                <a:cxnLst>
                  <a:cxn ang="T8">
                    <a:pos x="T0" y="T1"/>
                  </a:cxn>
                  <a:cxn ang="T9">
                    <a:pos x="T2" y="T3"/>
                  </a:cxn>
                  <a:cxn ang="T10">
                    <a:pos x="T4" y="T5"/>
                  </a:cxn>
                  <a:cxn ang="T11">
                    <a:pos x="T6" y="T7"/>
                  </a:cxn>
                </a:cxnLst>
                <a:rect l="T12" t="T13" r="T14" b="T15"/>
                <a:pathLst>
                  <a:path w="48" h="375">
                    <a:moveTo>
                      <a:pt x="15" y="375"/>
                    </a:moveTo>
                    <a:cubicBezTo>
                      <a:pt x="13" y="349"/>
                      <a:pt x="0" y="264"/>
                      <a:pt x="0" y="216"/>
                    </a:cubicBezTo>
                    <a:cubicBezTo>
                      <a:pt x="0" y="168"/>
                      <a:pt x="10" y="123"/>
                      <a:pt x="18" y="87"/>
                    </a:cubicBezTo>
                    <a:cubicBezTo>
                      <a:pt x="26" y="51"/>
                      <a:pt x="42" y="18"/>
                      <a:pt x="48"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10" name="Freeform 46"/>
              <p:cNvSpPr>
                <a:spLocks/>
              </p:cNvSpPr>
              <p:nvPr/>
            </p:nvSpPr>
            <p:spPr bwMode="auto">
              <a:xfrm flipH="1">
                <a:off x="4821" y="3225"/>
                <a:ext cx="123" cy="378"/>
              </a:xfrm>
              <a:custGeom>
                <a:avLst/>
                <a:gdLst>
                  <a:gd name="T0" fmla="*/ 123 w 123"/>
                  <a:gd name="T1" fmla="*/ 378 h 378"/>
                  <a:gd name="T2" fmla="*/ 108 w 123"/>
                  <a:gd name="T3" fmla="*/ 219 h 378"/>
                  <a:gd name="T4" fmla="*/ 69 w 123"/>
                  <a:gd name="T5" fmla="*/ 105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sp>
          <p:nvSpPr>
            <p:cNvPr id="36875" name="Text Box 47"/>
            <p:cNvSpPr txBox="1">
              <a:spLocks noChangeArrowheads="1"/>
            </p:cNvSpPr>
            <p:nvPr/>
          </p:nvSpPr>
          <p:spPr bwMode="auto">
            <a:xfrm>
              <a:off x="192" y="1977"/>
              <a:ext cx="82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smtClean="0">
                  <a:solidFill>
                    <a:srgbClr val="000000"/>
                  </a:solidFill>
                  <a:latin typeface="Times New Roman" pitchFamily="18" charset="0"/>
                </a:rPr>
                <a:t>Đầu</a:t>
              </a:r>
              <a:r>
                <a:rPr lang="en-US" b="1" smtClean="0">
                  <a:solidFill>
                    <a:srgbClr val="FF0000"/>
                  </a:solidFill>
                </a:rPr>
                <a:t> </a:t>
              </a:r>
              <a:r>
                <a:rPr lang="en-US" b="1" smtClean="0">
                  <a:solidFill>
                    <a:srgbClr val="000000"/>
                  </a:solidFill>
                  <a:latin typeface="Times New Roman" pitchFamily="18" charset="0"/>
                </a:rPr>
                <a:t>Sensor</a:t>
              </a:r>
            </a:p>
          </p:txBody>
        </p:sp>
        <p:sp>
          <p:nvSpPr>
            <p:cNvPr id="36876" name="Text Box 48"/>
            <p:cNvSpPr txBox="1">
              <a:spLocks noChangeArrowheads="1"/>
            </p:cNvSpPr>
            <p:nvPr/>
          </p:nvSpPr>
          <p:spPr bwMode="auto">
            <a:xfrm>
              <a:off x="204" y="3033"/>
              <a:ext cx="3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b="1" smtClean="0">
                  <a:solidFill>
                    <a:srgbClr val="000000"/>
                  </a:solidFill>
                  <a:latin typeface="Times New Roman" pitchFamily="18" charset="0"/>
                </a:rPr>
                <a:t>Vật</a:t>
              </a:r>
            </a:p>
          </p:txBody>
        </p:sp>
        <p:grpSp>
          <p:nvGrpSpPr>
            <p:cNvPr id="36877" name="Group 49"/>
            <p:cNvGrpSpPr>
              <a:grpSpLocks/>
            </p:cNvGrpSpPr>
            <p:nvPr/>
          </p:nvGrpSpPr>
          <p:grpSpPr bwMode="auto">
            <a:xfrm>
              <a:off x="540" y="1965"/>
              <a:ext cx="1795" cy="1287"/>
              <a:chOff x="313" y="1790"/>
              <a:chExt cx="2016" cy="1450"/>
            </a:xfrm>
          </p:grpSpPr>
          <p:sp>
            <p:nvSpPr>
              <p:cNvPr id="36885" name="Freeform 50" descr="10%"/>
              <p:cNvSpPr>
                <a:spLocks/>
              </p:cNvSpPr>
              <p:nvPr/>
            </p:nvSpPr>
            <p:spPr bwMode="auto">
              <a:xfrm>
                <a:off x="785" y="3123"/>
                <a:ext cx="1072" cy="93"/>
              </a:xfrm>
              <a:custGeom>
                <a:avLst/>
                <a:gdLst>
                  <a:gd name="T0" fmla="*/ 0 w 342"/>
                  <a:gd name="T1" fmla="*/ 0 h 48"/>
                  <a:gd name="T2" fmla="*/ 1210 w 342"/>
                  <a:gd name="T3" fmla="*/ 157 h 48"/>
                  <a:gd name="T4" fmla="*/ 2417 w 342"/>
                  <a:gd name="T5" fmla="*/ 147 h 48"/>
                  <a:gd name="T6" fmla="*/ 3360 w 342"/>
                  <a:gd name="T7" fmla="*/ 0 h 48"/>
                  <a:gd name="T8" fmla="*/ 0 60000 65536"/>
                  <a:gd name="T9" fmla="*/ 0 60000 65536"/>
                  <a:gd name="T10" fmla="*/ 0 60000 65536"/>
                  <a:gd name="T11" fmla="*/ 0 60000 65536"/>
                  <a:gd name="T12" fmla="*/ 0 w 342"/>
                  <a:gd name="T13" fmla="*/ 0 h 48"/>
                  <a:gd name="T14" fmla="*/ 342 w 342"/>
                  <a:gd name="T15" fmla="*/ 48 h 48"/>
                </a:gdLst>
                <a:ahLst/>
                <a:cxnLst>
                  <a:cxn ang="T8">
                    <a:pos x="T0" y="T1"/>
                  </a:cxn>
                  <a:cxn ang="T9">
                    <a:pos x="T2" y="T3"/>
                  </a:cxn>
                  <a:cxn ang="T10">
                    <a:pos x="T4" y="T5"/>
                  </a:cxn>
                  <a:cxn ang="T11">
                    <a:pos x="T6" y="T7"/>
                  </a:cxn>
                </a:cxnLst>
                <a:rect l="T12" t="T13" r="T14" b="T15"/>
                <a:pathLst>
                  <a:path w="342" h="48">
                    <a:moveTo>
                      <a:pt x="0" y="0"/>
                    </a:moveTo>
                    <a:cubicBezTo>
                      <a:pt x="20" y="7"/>
                      <a:pt x="82" y="36"/>
                      <a:pt x="123" y="42"/>
                    </a:cubicBezTo>
                    <a:cubicBezTo>
                      <a:pt x="164" y="48"/>
                      <a:pt x="210" y="46"/>
                      <a:pt x="246" y="39"/>
                    </a:cubicBezTo>
                    <a:cubicBezTo>
                      <a:pt x="282" y="32"/>
                      <a:pt x="322" y="8"/>
                      <a:pt x="342" y="0"/>
                    </a:cubicBezTo>
                  </a:path>
                </a:pathLst>
              </a:custGeom>
              <a:pattFill prst="pct10">
                <a:fgClr>
                  <a:schemeClr val="tx1"/>
                </a:fgClr>
                <a:bgClr>
                  <a:schemeClr val="bg1"/>
                </a:bgClr>
              </a:patt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6886" name="Freeform 51" descr="10%"/>
              <p:cNvSpPr>
                <a:spLocks/>
              </p:cNvSpPr>
              <p:nvPr/>
            </p:nvSpPr>
            <p:spPr bwMode="auto">
              <a:xfrm>
                <a:off x="972" y="3117"/>
                <a:ext cx="698" cy="123"/>
              </a:xfrm>
              <a:custGeom>
                <a:avLst/>
                <a:gdLst>
                  <a:gd name="T0" fmla="*/ 0 w 208"/>
                  <a:gd name="T1" fmla="*/ 8 h 111"/>
                  <a:gd name="T2" fmla="*/ 708 w 208"/>
                  <a:gd name="T3" fmla="*/ 117 h 111"/>
                  <a:gd name="T4" fmla="*/ 1621 w 208"/>
                  <a:gd name="T5" fmla="*/ 114 h 111"/>
                  <a:gd name="T6" fmla="*/ 2342 w 208"/>
                  <a:gd name="T7" fmla="*/ 0 h 111"/>
                  <a:gd name="T8" fmla="*/ 0 60000 65536"/>
                  <a:gd name="T9" fmla="*/ 0 60000 65536"/>
                  <a:gd name="T10" fmla="*/ 0 60000 65536"/>
                  <a:gd name="T11" fmla="*/ 0 60000 65536"/>
                  <a:gd name="T12" fmla="*/ 0 w 208"/>
                  <a:gd name="T13" fmla="*/ 0 h 111"/>
                  <a:gd name="T14" fmla="*/ 208 w 208"/>
                  <a:gd name="T15" fmla="*/ 111 h 111"/>
                </a:gdLst>
                <a:ahLst/>
                <a:cxnLst>
                  <a:cxn ang="T8">
                    <a:pos x="T0" y="T1"/>
                  </a:cxn>
                  <a:cxn ang="T9">
                    <a:pos x="T2" y="T3"/>
                  </a:cxn>
                  <a:cxn ang="T10">
                    <a:pos x="T4" y="T5"/>
                  </a:cxn>
                  <a:cxn ang="T11">
                    <a:pos x="T6" y="T7"/>
                  </a:cxn>
                </a:cxnLst>
                <a:rect l="T12" t="T13" r="T14" b="T15"/>
                <a:pathLst>
                  <a:path w="208" h="111">
                    <a:moveTo>
                      <a:pt x="0" y="6"/>
                    </a:moveTo>
                    <a:cubicBezTo>
                      <a:pt x="10" y="21"/>
                      <a:pt x="39" y="81"/>
                      <a:pt x="63" y="96"/>
                    </a:cubicBezTo>
                    <a:cubicBezTo>
                      <a:pt x="87" y="111"/>
                      <a:pt x="120" y="109"/>
                      <a:pt x="144" y="93"/>
                    </a:cubicBezTo>
                    <a:cubicBezTo>
                      <a:pt x="168" y="77"/>
                      <a:pt x="195" y="19"/>
                      <a:pt x="208"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87" name="Freeform 52" descr="10%"/>
              <p:cNvSpPr>
                <a:spLocks/>
              </p:cNvSpPr>
              <p:nvPr/>
            </p:nvSpPr>
            <p:spPr bwMode="auto">
              <a:xfrm>
                <a:off x="1146" y="3123"/>
                <a:ext cx="350" cy="86"/>
              </a:xfrm>
              <a:custGeom>
                <a:avLst/>
                <a:gdLst>
                  <a:gd name="T0" fmla="*/ 0 w 131"/>
                  <a:gd name="T1" fmla="*/ 0 h 51"/>
                  <a:gd name="T2" fmla="*/ 449 w 131"/>
                  <a:gd name="T3" fmla="*/ 145 h 51"/>
                  <a:gd name="T4" fmla="*/ 935 w 131"/>
                  <a:gd name="T5" fmla="*/ 0 h 51"/>
                  <a:gd name="T6" fmla="*/ 0 60000 65536"/>
                  <a:gd name="T7" fmla="*/ 0 60000 65536"/>
                  <a:gd name="T8" fmla="*/ 0 60000 65536"/>
                  <a:gd name="T9" fmla="*/ 0 w 131"/>
                  <a:gd name="T10" fmla="*/ 0 h 51"/>
                  <a:gd name="T11" fmla="*/ 131 w 131"/>
                  <a:gd name="T12" fmla="*/ 51 h 51"/>
                </a:gdLst>
                <a:ahLst/>
                <a:cxnLst>
                  <a:cxn ang="T6">
                    <a:pos x="T0" y="T1"/>
                  </a:cxn>
                  <a:cxn ang="T7">
                    <a:pos x="T2" y="T3"/>
                  </a:cxn>
                  <a:cxn ang="T8">
                    <a:pos x="T4" y="T5"/>
                  </a:cxn>
                </a:cxnLst>
                <a:rect l="T9" t="T10" r="T11" b="T12"/>
                <a:pathLst>
                  <a:path w="131" h="51">
                    <a:moveTo>
                      <a:pt x="0" y="0"/>
                    </a:moveTo>
                    <a:cubicBezTo>
                      <a:pt x="10" y="9"/>
                      <a:pt x="41" y="51"/>
                      <a:pt x="63" y="51"/>
                    </a:cubicBezTo>
                    <a:cubicBezTo>
                      <a:pt x="85" y="51"/>
                      <a:pt x="117" y="11"/>
                      <a:pt x="131"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88" name="Rectangle 53"/>
              <p:cNvSpPr>
                <a:spLocks noChangeArrowheads="1"/>
              </p:cNvSpPr>
              <p:nvPr/>
            </p:nvSpPr>
            <p:spPr bwMode="auto">
              <a:xfrm>
                <a:off x="313" y="3123"/>
                <a:ext cx="2016" cy="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89" name="Freeform 54"/>
              <p:cNvSpPr>
                <a:spLocks/>
              </p:cNvSpPr>
              <p:nvPr/>
            </p:nvSpPr>
            <p:spPr bwMode="auto">
              <a:xfrm>
                <a:off x="762" y="2297"/>
                <a:ext cx="224" cy="818"/>
              </a:xfrm>
              <a:custGeom>
                <a:avLst/>
                <a:gdLst>
                  <a:gd name="T0" fmla="*/ 408 w 123"/>
                  <a:gd name="T1" fmla="*/ 1770 h 378"/>
                  <a:gd name="T2" fmla="*/ 359 w 123"/>
                  <a:gd name="T3" fmla="*/ 1026 h 378"/>
                  <a:gd name="T4" fmla="*/ 229 w 123"/>
                  <a:gd name="T5" fmla="*/ 491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0" name="Freeform 55"/>
              <p:cNvSpPr>
                <a:spLocks/>
              </p:cNvSpPr>
              <p:nvPr/>
            </p:nvSpPr>
            <p:spPr bwMode="auto">
              <a:xfrm flipH="1">
                <a:off x="1547" y="2209"/>
                <a:ext cx="225" cy="901"/>
              </a:xfrm>
              <a:custGeom>
                <a:avLst/>
                <a:gdLst>
                  <a:gd name="T0" fmla="*/ 412 w 123"/>
                  <a:gd name="T1" fmla="*/ 2148 h 378"/>
                  <a:gd name="T2" fmla="*/ 362 w 123"/>
                  <a:gd name="T3" fmla="*/ 1244 h 378"/>
                  <a:gd name="T4" fmla="*/ 230 w 123"/>
                  <a:gd name="T5" fmla="*/ 596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1" name="Line 56"/>
              <p:cNvSpPr>
                <a:spLocks noChangeShapeType="1"/>
              </p:cNvSpPr>
              <p:nvPr/>
            </p:nvSpPr>
            <p:spPr bwMode="auto">
              <a:xfrm flipV="1">
                <a:off x="1280" y="2629"/>
                <a:ext cx="0" cy="484"/>
              </a:xfrm>
              <a:prstGeom prst="line">
                <a:avLst/>
              </a:prstGeom>
              <a:noFill/>
              <a:ln w="9525">
                <a:solidFill>
                  <a:schemeClr val="tx1"/>
                </a:solidFill>
                <a:round/>
                <a:headEnd/>
                <a:tailEnd type="arrow" w="sm" len="sm"/>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2" name="Freeform 57"/>
              <p:cNvSpPr>
                <a:spLocks/>
              </p:cNvSpPr>
              <p:nvPr/>
            </p:nvSpPr>
            <p:spPr bwMode="auto">
              <a:xfrm flipH="1">
                <a:off x="1379" y="2209"/>
                <a:ext cx="216" cy="912"/>
              </a:xfrm>
              <a:custGeom>
                <a:avLst/>
                <a:gdLst>
                  <a:gd name="T0" fmla="*/ 379 w 123"/>
                  <a:gd name="T1" fmla="*/ 2200 h 378"/>
                  <a:gd name="T2" fmla="*/ 334 w 123"/>
                  <a:gd name="T3" fmla="*/ 1274 h 378"/>
                  <a:gd name="T4" fmla="*/ 212 w 123"/>
                  <a:gd name="T5" fmla="*/ 610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3" name="Freeform 58"/>
              <p:cNvSpPr>
                <a:spLocks/>
              </p:cNvSpPr>
              <p:nvPr/>
            </p:nvSpPr>
            <p:spPr bwMode="auto">
              <a:xfrm>
                <a:off x="986" y="2209"/>
                <a:ext cx="225" cy="906"/>
              </a:xfrm>
              <a:custGeom>
                <a:avLst/>
                <a:gdLst>
                  <a:gd name="T0" fmla="*/ 412 w 123"/>
                  <a:gd name="T1" fmla="*/ 2172 h 378"/>
                  <a:gd name="T2" fmla="*/ 362 w 123"/>
                  <a:gd name="T3" fmla="*/ 1258 h 378"/>
                  <a:gd name="T4" fmla="*/ 230 w 123"/>
                  <a:gd name="T5" fmla="*/ 604 h 378"/>
                  <a:gd name="T6" fmla="*/ 0 w 123"/>
                  <a:gd name="T7" fmla="*/ 0 h 378"/>
                  <a:gd name="T8" fmla="*/ 0 60000 65536"/>
                  <a:gd name="T9" fmla="*/ 0 60000 65536"/>
                  <a:gd name="T10" fmla="*/ 0 60000 65536"/>
                  <a:gd name="T11" fmla="*/ 0 60000 65536"/>
                  <a:gd name="T12" fmla="*/ 0 w 123"/>
                  <a:gd name="T13" fmla="*/ 0 h 378"/>
                  <a:gd name="T14" fmla="*/ 123 w 123"/>
                  <a:gd name="T15" fmla="*/ 378 h 378"/>
                </a:gdLst>
                <a:ahLst/>
                <a:cxnLst>
                  <a:cxn ang="T8">
                    <a:pos x="T0" y="T1"/>
                  </a:cxn>
                  <a:cxn ang="T9">
                    <a:pos x="T2" y="T3"/>
                  </a:cxn>
                  <a:cxn ang="T10">
                    <a:pos x="T4" y="T5"/>
                  </a:cxn>
                  <a:cxn ang="T11">
                    <a:pos x="T6" y="T7"/>
                  </a:cxn>
                </a:cxnLst>
                <a:rect l="T12" t="T13" r="T14" b="T15"/>
                <a:pathLst>
                  <a:path w="123" h="378">
                    <a:moveTo>
                      <a:pt x="123" y="378"/>
                    </a:moveTo>
                    <a:cubicBezTo>
                      <a:pt x="121" y="352"/>
                      <a:pt x="117" y="264"/>
                      <a:pt x="108" y="219"/>
                    </a:cubicBezTo>
                    <a:cubicBezTo>
                      <a:pt x="99" y="174"/>
                      <a:pt x="87" y="142"/>
                      <a:pt x="69" y="105"/>
                    </a:cubicBezTo>
                    <a:cubicBezTo>
                      <a:pt x="51" y="68"/>
                      <a:pt x="14" y="22"/>
                      <a:pt x="0" y="0"/>
                    </a:cubicBezTo>
                  </a:path>
                </a:pathLst>
              </a:custGeom>
              <a:noFill/>
              <a:ln w="9525">
                <a:solidFill>
                  <a:schemeClr val="tx1"/>
                </a:solidFill>
                <a:round/>
                <a:headEnd/>
                <a:tailEnd type="arrow" w="sm" len="sm"/>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6894" name="Group 59"/>
              <p:cNvGrpSpPr>
                <a:grpSpLocks/>
              </p:cNvGrpSpPr>
              <p:nvPr/>
            </p:nvGrpSpPr>
            <p:grpSpPr bwMode="auto">
              <a:xfrm>
                <a:off x="859" y="1790"/>
                <a:ext cx="935" cy="330"/>
                <a:chOff x="3731" y="3180"/>
                <a:chExt cx="800" cy="180"/>
              </a:xfrm>
            </p:grpSpPr>
            <p:sp>
              <p:nvSpPr>
                <p:cNvPr id="36896" name="Line 60"/>
                <p:cNvSpPr>
                  <a:spLocks noChangeShapeType="1"/>
                </p:cNvSpPr>
                <p:nvPr/>
              </p:nvSpPr>
              <p:spPr bwMode="auto">
                <a:xfrm>
                  <a:off x="3767" y="3360"/>
                  <a:ext cx="72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7" name="Freeform 61"/>
                <p:cNvSpPr>
                  <a:spLocks/>
                </p:cNvSpPr>
                <p:nvPr/>
              </p:nvSpPr>
              <p:spPr bwMode="auto">
                <a:xfrm>
                  <a:off x="3731"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898" name="Freeform 62"/>
                <p:cNvSpPr>
                  <a:spLocks/>
                </p:cNvSpPr>
                <p:nvPr/>
              </p:nvSpPr>
              <p:spPr bwMode="auto">
                <a:xfrm flipH="1">
                  <a:off x="4484" y="3180"/>
                  <a:ext cx="47" cy="168"/>
                </a:xfrm>
                <a:custGeom>
                  <a:avLst/>
                  <a:gdLst>
                    <a:gd name="T0" fmla="*/ 48 w 39"/>
                    <a:gd name="T1" fmla="*/ 196 h 144"/>
                    <a:gd name="T2" fmla="*/ 0 w 39"/>
                    <a:gd name="T3" fmla="*/ 167 h 144"/>
                    <a:gd name="T4" fmla="*/ 52 w 39"/>
                    <a:gd name="T5" fmla="*/ 142 h 144"/>
                    <a:gd name="T6" fmla="*/ 0 w 39"/>
                    <a:gd name="T7" fmla="*/ 123 h 144"/>
                    <a:gd name="T8" fmla="*/ 57 w 39"/>
                    <a:gd name="T9" fmla="*/ 95 h 144"/>
                    <a:gd name="T10" fmla="*/ 0 w 39"/>
                    <a:gd name="T11" fmla="*/ 74 h 144"/>
                    <a:gd name="T12" fmla="*/ 57 w 39"/>
                    <a:gd name="T13" fmla="*/ 46 h 144"/>
                    <a:gd name="T14" fmla="*/ 0 w 39"/>
                    <a:gd name="T15" fmla="*/ 20 h 144"/>
                    <a:gd name="T16" fmla="*/ 57 w 39"/>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
                    <a:gd name="T28" fmla="*/ 0 h 144"/>
                    <a:gd name="T29" fmla="*/ 39 w 39"/>
                    <a:gd name="T30" fmla="*/ 144 h 1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 h="144">
                      <a:moveTo>
                        <a:pt x="33" y="144"/>
                      </a:moveTo>
                      <a:lnTo>
                        <a:pt x="0" y="123"/>
                      </a:lnTo>
                      <a:lnTo>
                        <a:pt x="36" y="105"/>
                      </a:lnTo>
                      <a:lnTo>
                        <a:pt x="0" y="90"/>
                      </a:lnTo>
                      <a:lnTo>
                        <a:pt x="39" y="69"/>
                      </a:lnTo>
                      <a:lnTo>
                        <a:pt x="0" y="54"/>
                      </a:lnTo>
                      <a:lnTo>
                        <a:pt x="39" y="33"/>
                      </a:lnTo>
                      <a:lnTo>
                        <a:pt x="0" y="15"/>
                      </a:lnTo>
                      <a:lnTo>
                        <a:pt x="39"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grpSp>
              <p:nvGrpSpPr>
                <p:cNvPr id="36899" name="Group 63"/>
                <p:cNvGrpSpPr>
                  <a:grpSpLocks/>
                </p:cNvGrpSpPr>
                <p:nvPr/>
              </p:nvGrpSpPr>
              <p:grpSpPr bwMode="auto">
                <a:xfrm>
                  <a:off x="3788" y="3216"/>
                  <a:ext cx="195" cy="90"/>
                  <a:chOff x="4128" y="1617"/>
                  <a:chExt cx="165" cy="90"/>
                </a:xfrm>
              </p:grpSpPr>
              <p:sp>
                <p:nvSpPr>
                  <p:cNvPr id="36900" name="Line 64"/>
                  <p:cNvSpPr>
                    <a:spLocks noChangeShapeType="1"/>
                  </p:cNvSpPr>
                  <p:nvPr/>
                </p:nvSpPr>
                <p:spPr bwMode="auto">
                  <a:xfrm>
                    <a:off x="4128" y="161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1" name="Line 65"/>
                  <p:cNvSpPr>
                    <a:spLocks noChangeShapeType="1"/>
                  </p:cNvSpPr>
                  <p:nvPr/>
                </p:nvSpPr>
                <p:spPr bwMode="auto">
                  <a:xfrm>
                    <a:off x="4128" y="1662"/>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6902" name="Line 66"/>
                  <p:cNvSpPr>
                    <a:spLocks noChangeShapeType="1"/>
                  </p:cNvSpPr>
                  <p:nvPr/>
                </p:nvSpPr>
                <p:spPr bwMode="auto">
                  <a:xfrm>
                    <a:off x="4128" y="1707"/>
                    <a:ext cx="1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vi-VN" smtClean="0">
                      <a:solidFill>
                        <a:srgbClr val="000000"/>
                      </a:solidFill>
                    </a:endParaRPr>
                  </a:p>
                </p:txBody>
              </p:sp>
            </p:grpSp>
          </p:grpSp>
          <p:sp>
            <p:nvSpPr>
              <p:cNvPr id="36895" name="Line 67"/>
              <p:cNvSpPr>
                <a:spLocks noChangeShapeType="1"/>
              </p:cNvSpPr>
              <p:nvPr/>
            </p:nvSpPr>
            <p:spPr bwMode="auto">
              <a:xfrm flipV="1">
                <a:off x="1968" y="2100"/>
                <a:ext cx="0" cy="1032"/>
              </a:xfrm>
              <a:prstGeom prst="line">
                <a:avLst/>
              </a:prstGeom>
              <a:noFill/>
              <a:ln w="9525">
                <a:solidFill>
                  <a:srgbClr val="FF66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
          <p:nvSpPr>
            <p:cNvPr id="36878" name="Text Box 68"/>
            <p:cNvSpPr txBox="1">
              <a:spLocks noChangeArrowheads="1"/>
            </p:cNvSpPr>
            <p:nvPr/>
          </p:nvSpPr>
          <p:spPr bwMode="auto">
            <a:xfrm>
              <a:off x="1788" y="1737"/>
              <a:ext cx="1047"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b="1" smtClean="0">
                  <a:solidFill>
                    <a:srgbClr val="FF9933"/>
                  </a:solidFill>
                </a:rPr>
                <a:t>Khoảng cách cảm biến</a:t>
              </a:r>
            </a:p>
          </p:txBody>
        </p:sp>
        <p:sp>
          <p:nvSpPr>
            <p:cNvPr id="36879" name="Line 69"/>
            <p:cNvSpPr>
              <a:spLocks noChangeShapeType="1"/>
            </p:cNvSpPr>
            <p:nvPr/>
          </p:nvSpPr>
          <p:spPr bwMode="auto">
            <a:xfrm flipH="1">
              <a:off x="2020" y="2178"/>
              <a:ext cx="236" cy="2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6880" name="Line 70"/>
            <p:cNvSpPr>
              <a:spLocks noChangeShapeType="1"/>
            </p:cNvSpPr>
            <p:nvPr/>
          </p:nvSpPr>
          <p:spPr bwMode="auto">
            <a:xfrm flipV="1">
              <a:off x="2412" y="3117"/>
              <a:ext cx="0" cy="126"/>
            </a:xfrm>
            <a:prstGeom prst="line">
              <a:avLst/>
            </a:prstGeom>
            <a:noFill/>
            <a:ln w="9525">
              <a:solidFill>
                <a:srgbClr val="FF0000"/>
              </a:solidFill>
              <a:round/>
              <a:headEnd type="arrow" w="med" len="med"/>
              <a:tailEnd type="arrow"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6881" name="Text Box 71"/>
            <p:cNvSpPr txBox="1">
              <a:spLocks noChangeArrowheads="1"/>
            </p:cNvSpPr>
            <p:nvPr/>
          </p:nvSpPr>
          <p:spPr bwMode="auto">
            <a:xfrm>
              <a:off x="2172" y="2601"/>
              <a:ext cx="693"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b="1" smtClean="0">
                  <a:solidFill>
                    <a:srgbClr val="FF0000"/>
                  </a:solidFill>
                </a:rPr>
                <a:t>Độ dày vật</a:t>
              </a:r>
            </a:p>
          </p:txBody>
        </p:sp>
        <p:sp>
          <p:nvSpPr>
            <p:cNvPr id="36882" name="Line 72"/>
            <p:cNvSpPr>
              <a:spLocks noChangeShapeType="1"/>
            </p:cNvSpPr>
            <p:nvPr/>
          </p:nvSpPr>
          <p:spPr bwMode="auto">
            <a:xfrm flipH="1">
              <a:off x="2460" y="2985"/>
              <a:ext cx="96" cy="14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5129" name="AutoShape 73"/>
            <p:cNvSpPr>
              <a:spLocks noChangeArrowheads="1"/>
            </p:cNvSpPr>
            <p:nvPr/>
          </p:nvSpPr>
          <p:spPr bwMode="auto">
            <a:xfrm>
              <a:off x="3840" y="2016"/>
              <a:ext cx="336" cy="96"/>
            </a:xfrm>
            <a:prstGeom prst="rightArrow">
              <a:avLst>
                <a:gd name="adj1" fmla="val 50000"/>
                <a:gd name="adj2" fmla="val 875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p:spPr>
          <p:txBody>
            <a:bodyPr wrap="none" anchor="ctr"/>
            <a:lstStyle/>
            <a:p>
              <a:pPr fontAlgn="base">
                <a:spcBef>
                  <a:spcPct val="0"/>
                </a:spcBef>
                <a:spcAft>
                  <a:spcPct val="0"/>
                </a:spcAft>
                <a:defRPr/>
              </a:pPr>
              <a:endParaRPr lang="en-US">
                <a:solidFill>
                  <a:srgbClr val="000000"/>
                </a:solidFill>
              </a:endParaRPr>
            </a:p>
          </p:txBody>
        </p:sp>
        <p:sp>
          <p:nvSpPr>
            <p:cNvPr id="45130" name="AutoShape 74"/>
            <p:cNvSpPr>
              <a:spLocks noChangeArrowheads="1"/>
            </p:cNvSpPr>
            <p:nvPr/>
          </p:nvSpPr>
          <p:spPr bwMode="auto">
            <a:xfrm>
              <a:off x="3840" y="2880"/>
              <a:ext cx="336" cy="96"/>
            </a:xfrm>
            <a:prstGeom prst="rightArrow">
              <a:avLst>
                <a:gd name="adj1" fmla="val 50000"/>
                <a:gd name="adj2" fmla="val 875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p:spPr>
          <p:txBody>
            <a:bodyPr wrap="none" anchor="ctr"/>
            <a:lstStyle/>
            <a:p>
              <a:pPr fontAlgn="base">
                <a:spcBef>
                  <a:spcPct val="0"/>
                </a:spcBef>
                <a:spcAft>
                  <a:spcPct val="0"/>
                </a:spcAft>
                <a:defRPr/>
              </a:pPr>
              <a:endParaRPr lang="en-US">
                <a:solidFill>
                  <a:srgbClr val="000000"/>
                </a:solidFill>
              </a:endParaRPr>
            </a:p>
          </p:txBody>
        </p:sp>
      </p:grpSp>
    </p:spTree>
    <p:extLst>
      <p:ext uri="{BB962C8B-B14F-4D97-AF65-F5344CB8AC3E}">
        <p14:creationId xmlns:p14="http://schemas.microsoft.com/office/powerpoint/2010/main" val="176217506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ox(out)">
                                      <p:cBhvr>
                                        <p:cTn id="7" dur="500"/>
                                        <p:tgtEl>
                                          <p:spTgt spid="4505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5059"/>
                                        </p:tgtEl>
                                        <p:attrNameLst>
                                          <p:attrName>style.visibility</p:attrName>
                                        </p:attrNameLst>
                                      </p:cBhvr>
                                      <p:to>
                                        <p:strVal val="visible"/>
                                      </p:to>
                                    </p:set>
                                    <p:animEffect transition="in" filter="diamond(in)">
                                      <p:cBhvr>
                                        <p:cTn id="10" dur="2000"/>
                                        <p:tgtEl>
                                          <p:spTgt spid="45059"/>
                                        </p:tgtEl>
                                      </p:cBhvr>
                                    </p:animEffect>
                                  </p:childTnLst>
                                </p:cTn>
                              </p:par>
                            </p:childTnLst>
                          </p:cTn>
                        </p:par>
                        <p:par>
                          <p:cTn id="11" fill="hold" nodeType="afterGroup">
                            <p:stCondLst>
                              <p:cond delay="2000"/>
                            </p:stCondLst>
                            <p:childTnLst>
                              <p:par>
                                <p:cTn id="12" presetID="21" presetClass="entr" presetSubtype="4"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4)">
                                      <p:cBhvr>
                                        <p:cTn id="14" dur="2000"/>
                                        <p:tgtEl>
                                          <p:spTgt spid="2"/>
                                        </p:tgtEl>
                                      </p:cBhvr>
                                    </p:animEffect>
                                  </p:childTnLst>
                                </p:cTn>
                              </p:par>
                            </p:childTnLst>
                          </p:cTn>
                        </p:par>
                        <p:par>
                          <p:cTn id="15" fill="hold" nodeType="afterGroup">
                            <p:stCondLst>
                              <p:cond delay="4000"/>
                            </p:stCondLst>
                            <p:childTnLst>
                              <p:par>
                                <p:cTn id="16" presetID="54" presetClass="entr" presetSubtype="0" accel="100000" fill="hold" grpId="0" nodeType="afterEffect">
                                  <p:stCondLst>
                                    <p:cond delay="0"/>
                                  </p:stCondLst>
                                  <p:childTnLst>
                                    <p:set>
                                      <p:cBhvr>
                                        <p:cTn id="17" dur="1" fill="hold">
                                          <p:stCondLst>
                                            <p:cond delay="0"/>
                                          </p:stCondLst>
                                        </p:cTn>
                                        <p:tgtEl>
                                          <p:spTgt spid="45060"/>
                                        </p:tgtEl>
                                        <p:attrNameLst>
                                          <p:attrName>style.visibility</p:attrName>
                                        </p:attrNameLst>
                                      </p:cBhvr>
                                      <p:to>
                                        <p:strVal val="visible"/>
                                      </p:to>
                                    </p:set>
                                    <p:anim calcmode="lin" valueType="num">
                                      <p:cBhvr>
                                        <p:cTn id="18" dur="500" fill="hold"/>
                                        <p:tgtEl>
                                          <p:spTgt spid="45060"/>
                                        </p:tgtEl>
                                        <p:attrNameLst>
                                          <p:attrName>ppt_w</p:attrName>
                                        </p:attrNameLst>
                                      </p:cBhvr>
                                      <p:tavLst>
                                        <p:tav tm="0">
                                          <p:val>
                                            <p:strVal val="#ppt_w*0.05"/>
                                          </p:val>
                                        </p:tav>
                                        <p:tav tm="100000">
                                          <p:val>
                                            <p:strVal val="#ppt_w"/>
                                          </p:val>
                                        </p:tav>
                                      </p:tavLst>
                                    </p:anim>
                                    <p:anim calcmode="lin" valueType="num">
                                      <p:cBhvr>
                                        <p:cTn id="19" dur="500" fill="hold"/>
                                        <p:tgtEl>
                                          <p:spTgt spid="45060"/>
                                        </p:tgtEl>
                                        <p:attrNameLst>
                                          <p:attrName>ppt_h</p:attrName>
                                        </p:attrNameLst>
                                      </p:cBhvr>
                                      <p:tavLst>
                                        <p:tav tm="0">
                                          <p:val>
                                            <p:strVal val="#ppt_h"/>
                                          </p:val>
                                        </p:tav>
                                        <p:tav tm="100000">
                                          <p:val>
                                            <p:strVal val="#ppt_h"/>
                                          </p:val>
                                        </p:tav>
                                      </p:tavLst>
                                    </p:anim>
                                    <p:anim calcmode="lin" valueType="num">
                                      <p:cBhvr>
                                        <p:cTn id="20" dur="500" fill="hold"/>
                                        <p:tgtEl>
                                          <p:spTgt spid="45060"/>
                                        </p:tgtEl>
                                        <p:attrNameLst>
                                          <p:attrName>ppt_x</p:attrName>
                                        </p:attrNameLst>
                                      </p:cBhvr>
                                      <p:tavLst>
                                        <p:tav tm="0">
                                          <p:val>
                                            <p:strVal val="#ppt_x-.2"/>
                                          </p:val>
                                        </p:tav>
                                        <p:tav tm="100000">
                                          <p:val>
                                            <p:strVal val="#ppt_x"/>
                                          </p:val>
                                        </p:tav>
                                      </p:tavLst>
                                    </p:anim>
                                    <p:anim calcmode="lin" valueType="num">
                                      <p:cBhvr>
                                        <p:cTn id="21" dur="500" fill="hold"/>
                                        <p:tgtEl>
                                          <p:spTgt spid="45060"/>
                                        </p:tgtEl>
                                        <p:attrNameLst>
                                          <p:attrName>ppt_y</p:attrName>
                                        </p:attrNameLst>
                                      </p:cBhvr>
                                      <p:tavLst>
                                        <p:tav tm="0">
                                          <p:val>
                                            <p:strVal val="#ppt_y"/>
                                          </p:val>
                                        </p:tav>
                                        <p:tav tm="100000">
                                          <p:val>
                                            <p:strVal val="#ppt_y"/>
                                          </p:val>
                                        </p:tav>
                                      </p:tavLst>
                                    </p:anim>
                                    <p:animEffect transition="in" filter="fade">
                                      <p:cBhvr>
                                        <p:cTn id="22" dur="500"/>
                                        <p:tgtEl>
                                          <p:spTgt spid="4506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4" presetClass="entr" presetSubtype="0" accel="100000" fill="hold" grpId="0" nodeType="clickEffect">
                                  <p:stCondLst>
                                    <p:cond delay="0"/>
                                  </p:stCondLst>
                                  <p:childTnLst>
                                    <p:set>
                                      <p:cBhvr>
                                        <p:cTn id="26" dur="1" fill="hold">
                                          <p:stCondLst>
                                            <p:cond delay="0"/>
                                          </p:stCondLst>
                                        </p:cTn>
                                        <p:tgtEl>
                                          <p:spTgt spid="45061"/>
                                        </p:tgtEl>
                                        <p:attrNameLst>
                                          <p:attrName>style.visibility</p:attrName>
                                        </p:attrNameLst>
                                      </p:cBhvr>
                                      <p:to>
                                        <p:strVal val="visible"/>
                                      </p:to>
                                    </p:set>
                                    <p:anim calcmode="lin" valueType="num">
                                      <p:cBhvr>
                                        <p:cTn id="27" dur="500" fill="hold"/>
                                        <p:tgtEl>
                                          <p:spTgt spid="45061"/>
                                        </p:tgtEl>
                                        <p:attrNameLst>
                                          <p:attrName>ppt_w</p:attrName>
                                        </p:attrNameLst>
                                      </p:cBhvr>
                                      <p:tavLst>
                                        <p:tav tm="0">
                                          <p:val>
                                            <p:strVal val="#ppt_w*0.05"/>
                                          </p:val>
                                        </p:tav>
                                        <p:tav tm="100000">
                                          <p:val>
                                            <p:strVal val="#ppt_w"/>
                                          </p:val>
                                        </p:tav>
                                      </p:tavLst>
                                    </p:anim>
                                    <p:anim calcmode="lin" valueType="num">
                                      <p:cBhvr>
                                        <p:cTn id="28" dur="500" fill="hold"/>
                                        <p:tgtEl>
                                          <p:spTgt spid="45061"/>
                                        </p:tgtEl>
                                        <p:attrNameLst>
                                          <p:attrName>ppt_h</p:attrName>
                                        </p:attrNameLst>
                                      </p:cBhvr>
                                      <p:tavLst>
                                        <p:tav tm="0">
                                          <p:val>
                                            <p:strVal val="#ppt_h"/>
                                          </p:val>
                                        </p:tav>
                                        <p:tav tm="100000">
                                          <p:val>
                                            <p:strVal val="#ppt_h"/>
                                          </p:val>
                                        </p:tav>
                                      </p:tavLst>
                                    </p:anim>
                                    <p:anim calcmode="lin" valueType="num">
                                      <p:cBhvr>
                                        <p:cTn id="29" dur="500" fill="hold"/>
                                        <p:tgtEl>
                                          <p:spTgt spid="45061"/>
                                        </p:tgtEl>
                                        <p:attrNameLst>
                                          <p:attrName>ppt_x</p:attrName>
                                        </p:attrNameLst>
                                      </p:cBhvr>
                                      <p:tavLst>
                                        <p:tav tm="0">
                                          <p:val>
                                            <p:strVal val="#ppt_x-.2"/>
                                          </p:val>
                                        </p:tav>
                                        <p:tav tm="100000">
                                          <p:val>
                                            <p:strVal val="#ppt_x"/>
                                          </p:val>
                                        </p:tav>
                                      </p:tavLst>
                                    </p:anim>
                                    <p:anim calcmode="lin" valueType="num">
                                      <p:cBhvr>
                                        <p:cTn id="30" dur="500" fill="hold"/>
                                        <p:tgtEl>
                                          <p:spTgt spid="45061"/>
                                        </p:tgtEl>
                                        <p:attrNameLst>
                                          <p:attrName>ppt_y</p:attrName>
                                        </p:attrNameLst>
                                      </p:cBhvr>
                                      <p:tavLst>
                                        <p:tav tm="0">
                                          <p:val>
                                            <p:strVal val="#ppt_y"/>
                                          </p:val>
                                        </p:tav>
                                        <p:tav tm="100000">
                                          <p:val>
                                            <p:strVal val="#ppt_y"/>
                                          </p:val>
                                        </p:tav>
                                      </p:tavLst>
                                    </p:anim>
                                    <p:animEffect transition="in" filter="fade">
                                      <p:cBhvr>
                                        <p:cTn id="31" dur="5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nimBg="1"/>
      <p:bldP spid="45059" grpId="0"/>
      <p:bldP spid="45060" grpId="0" animBg="1"/>
      <p:bldP spid="45061"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998538" y="415925"/>
            <a:ext cx="63627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Khoảng Cách Đo - Các Yếu Tố Ảnh Hưởng </a:t>
            </a:r>
          </a:p>
        </p:txBody>
      </p:sp>
      <p:sp>
        <p:nvSpPr>
          <p:cNvPr id="46083" name="Text Box 3"/>
          <p:cNvSpPr txBox="1">
            <a:spLocks noChangeArrowheads="1"/>
          </p:cNvSpPr>
          <p:nvPr/>
        </p:nvSpPr>
        <p:spPr bwMode="auto">
          <a:xfrm>
            <a:off x="568325" y="1036638"/>
            <a:ext cx="6019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FF0000"/>
                </a:solidFill>
              </a:rPr>
              <a:t>4. Lớp Mạ Bên Ngoài Của Vật </a:t>
            </a:r>
            <a:r>
              <a:rPr lang="en-US" sz="2400" b="1" u="sng" smtClean="0">
                <a:solidFill>
                  <a:srgbClr val="0000FF"/>
                </a:solidFill>
              </a:rPr>
              <a:t>(Plating):</a:t>
            </a:r>
          </a:p>
        </p:txBody>
      </p:sp>
      <p:sp>
        <p:nvSpPr>
          <p:cNvPr id="46084" name="Text Box 4"/>
          <p:cNvSpPr txBox="1">
            <a:spLocks noChangeArrowheads="1"/>
          </p:cNvSpPr>
          <p:nvPr/>
        </p:nvSpPr>
        <p:spPr bwMode="auto">
          <a:xfrm>
            <a:off x="206375" y="1779588"/>
            <a:ext cx="8591550" cy="503237"/>
          </a:xfrm>
          <a:prstGeom prst="rect">
            <a:avLst/>
          </a:prstGeom>
          <a:solidFill>
            <a:srgbClr val="FF00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spAutoFit/>
            <a:flatTx/>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pPr>
            <a:r>
              <a:rPr lang="en-US" sz="2200" b="1" smtClean="0">
                <a:solidFill>
                  <a:srgbClr val="66FFFF"/>
                </a:solidFill>
              </a:rPr>
              <a:t>Nếu vật bị mạ, khoảng cách cảm biến của vật sẽ bị ảnh hưởng</a:t>
            </a:r>
          </a:p>
        </p:txBody>
      </p:sp>
      <p:pic>
        <p:nvPicPr>
          <p:cNvPr id="46085" name="Picture 5"/>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63525" y="2408238"/>
            <a:ext cx="8534400" cy="4002087"/>
          </a:xfrm>
          <a:noFill/>
        </p:spPr>
      </p:pic>
    </p:spTree>
    <p:extLst>
      <p:ext uri="{BB962C8B-B14F-4D97-AF65-F5344CB8AC3E}">
        <p14:creationId xmlns:p14="http://schemas.microsoft.com/office/powerpoint/2010/main" val="22097534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ox(out)">
                                      <p:cBhvr>
                                        <p:cTn id="7" dur="500"/>
                                        <p:tgtEl>
                                          <p:spTgt spid="4608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6083"/>
                                        </p:tgtEl>
                                        <p:attrNameLst>
                                          <p:attrName>style.visibility</p:attrName>
                                        </p:attrNameLst>
                                      </p:cBhvr>
                                      <p:to>
                                        <p:strVal val="visible"/>
                                      </p:to>
                                    </p:set>
                                    <p:animEffect transition="in" filter="diamond(in)">
                                      <p:cBhvr>
                                        <p:cTn id="10" dur="2000"/>
                                        <p:tgtEl>
                                          <p:spTgt spid="46083"/>
                                        </p:tgtEl>
                                      </p:cBhvr>
                                    </p:animEffect>
                                  </p:childTnLst>
                                </p:cTn>
                              </p:par>
                            </p:childTnLst>
                          </p:cTn>
                        </p:par>
                        <p:par>
                          <p:cTn id="11" fill="hold" nodeType="afterGroup">
                            <p:stCondLst>
                              <p:cond delay="2000"/>
                            </p:stCondLst>
                            <p:childTnLst>
                              <p:par>
                                <p:cTn id="12" presetID="54" presetClass="entr" presetSubtype="0" accel="100000" fill="hold" grpId="0" nodeType="afterEffect">
                                  <p:stCondLst>
                                    <p:cond delay="0"/>
                                  </p:stCondLst>
                                  <p:childTnLst>
                                    <p:set>
                                      <p:cBhvr>
                                        <p:cTn id="13" dur="1" fill="hold">
                                          <p:stCondLst>
                                            <p:cond delay="0"/>
                                          </p:stCondLst>
                                        </p:cTn>
                                        <p:tgtEl>
                                          <p:spTgt spid="46084"/>
                                        </p:tgtEl>
                                        <p:attrNameLst>
                                          <p:attrName>style.visibility</p:attrName>
                                        </p:attrNameLst>
                                      </p:cBhvr>
                                      <p:to>
                                        <p:strVal val="visible"/>
                                      </p:to>
                                    </p:set>
                                    <p:anim calcmode="lin" valueType="num">
                                      <p:cBhvr>
                                        <p:cTn id="14" dur="500" fill="hold"/>
                                        <p:tgtEl>
                                          <p:spTgt spid="46084"/>
                                        </p:tgtEl>
                                        <p:attrNameLst>
                                          <p:attrName>ppt_w</p:attrName>
                                        </p:attrNameLst>
                                      </p:cBhvr>
                                      <p:tavLst>
                                        <p:tav tm="0">
                                          <p:val>
                                            <p:strVal val="#ppt_w*0.05"/>
                                          </p:val>
                                        </p:tav>
                                        <p:tav tm="100000">
                                          <p:val>
                                            <p:strVal val="#ppt_w"/>
                                          </p:val>
                                        </p:tav>
                                      </p:tavLst>
                                    </p:anim>
                                    <p:anim calcmode="lin" valueType="num">
                                      <p:cBhvr>
                                        <p:cTn id="15" dur="500" fill="hold"/>
                                        <p:tgtEl>
                                          <p:spTgt spid="46084"/>
                                        </p:tgtEl>
                                        <p:attrNameLst>
                                          <p:attrName>ppt_h</p:attrName>
                                        </p:attrNameLst>
                                      </p:cBhvr>
                                      <p:tavLst>
                                        <p:tav tm="0">
                                          <p:val>
                                            <p:strVal val="#ppt_h"/>
                                          </p:val>
                                        </p:tav>
                                        <p:tav tm="100000">
                                          <p:val>
                                            <p:strVal val="#ppt_h"/>
                                          </p:val>
                                        </p:tav>
                                      </p:tavLst>
                                    </p:anim>
                                    <p:anim calcmode="lin" valueType="num">
                                      <p:cBhvr>
                                        <p:cTn id="16" dur="500" fill="hold"/>
                                        <p:tgtEl>
                                          <p:spTgt spid="46084"/>
                                        </p:tgtEl>
                                        <p:attrNameLst>
                                          <p:attrName>ppt_x</p:attrName>
                                        </p:attrNameLst>
                                      </p:cBhvr>
                                      <p:tavLst>
                                        <p:tav tm="0">
                                          <p:val>
                                            <p:strVal val="#ppt_x-.2"/>
                                          </p:val>
                                        </p:tav>
                                        <p:tav tm="100000">
                                          <p:val>
                                            <p:strVal val="#ppt_x"/>
                                          </p:val>
                                        </p:tav>
                                      </p:tavLst>
                                    </p:anim>
                                    <p:anim calcmode="lin" valueType="num">
                                      <p:cBhvr>
                                        <p:cTn id="17" dur="500" fill="hold"/>
                                        <p:tgtEl>
                                          <p:spTgt spid="46084"/>
                                        </p:tgtEl>
                                        <p:attrNameLst>
                                          <p:attrName>ppt_y</p:attrName>
                                        </p:attrNameLst>
                                      </p:cBhvr>
                                      <p:tavLst>
                                        <p:tav tm="0">
                                          <p:val>
                                            <p:strVal val="#ppt_y"/>
                                          </p:val>
                                        </p:tav>
                                        <p:tav tm="100000">
                                          <p:val>
                                            <p:strVal val="#ppt_y"/>
                                          </p:val>
                                        </p:tav>
                                      </p:tavLst>
                                    </p:anim>
                                    <p:animEffect transition="in" filter="fade">
                                      <p:cBhvr>
                                        <p:cTn id="18" dur="500"/>
                                        <p:tgtEl>
                                          <p:spTgt spid="46084"/>
                                        </p:tgtEl>
                                      </p:cBhvr>
                                    </p:animEffect>
                                  </p:childTnLst>
                                </p:cTn>
                              </p:par>
                            </p:childTnLst>
                          </p:cTn>
                        </p:par>
                        <p:par>
                          <p:cTn id="19" fill="hold" nodeType="afterGroup">
                            <p:stCondLst>
                              <p:cond delay="2500"/>
                            </p:stCondLst>
                            <p:childTnLst>
                              <p:par>
                                <p:cTn id="20" presetID="4" presetClass="entr" presetSubtype="32" fill="hold" nodeType="afterEffect">
                                  <p:stCondLst>
                                    <p:cond delay="0"/>
                                  </p:stCondLst>
                                  <p:childTnLst>
                                    <p:set>
                                      <p:cBhvr>
                                        <p:cTn id="21" dur="1" fill="hold">
                                          <p:stCondLst>
                                            <p:cond delay="0"/>
                                          </p:stCondLst>
                                        </p:cTn>
                                        <p:tgtEl>
                                          <p:spTgt spid="46085"/>
                                        </p:tgtEl>
                                        <p:attrNameLst>
                                          <p:attrName>style.visibility</p:attrName>
                                        </p:attrNameLst>
                                      </p:cBhvr>
                                      <p:to>
                                        <p:strVal val="visible"/>
                                      </p:to>
                                    </p:set>
                                    <p:animEffect transition="in" filter="box(out)">
                                      <p:cBhvr>
                                        <p:cTn id="22" dur="1000"/>
                                        <p:tgtEl>
                                          <p:spTgt spid="46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nimBg="1"/>
      <p:bldP spid="46083" grpId="0"/>
      <p:bldP spid="46084"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2095500" y="342900"/>
            <a:ext cx="48958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Loại Đầu Ra – Cách Mắc Tải</a:t>
            </a:r>
          </a:p>
        </p:txBody>
      </p:sp>
      <p:grpSp>
        <p:nvGrpSpPr>
          <p:cNvPr id="2" name="Group 3"/>
          <p:cNvGrpSpPr>
            <a:grpSpLocks/>
          </p:cNvGrpSpPr>
          <p:nvPr/>
        </p:nvGrpSpPr>
        <p:grpSpPr bwMode="auto">
          <a:xfrm>
            <a:off x="228600" y="1128713"/>
            <a:ext cx="3505200" cy="2451100"/>
            <a:chOff x="144" y="835"/>
            <a:chExt cx="2208" cy="1544"/>
          </a:xfrm>
        </p:grpSpPr>
        <p:pic>
          <p:nvPicPr>
            <p:cNvPr id="3892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835"/>
              <a:ext cx="2208" cy="1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6" name="Text Box 5"/>
            <p:cNvSpPr txBox="1">
              <a:spLocks noChangeArrowheads="1"/>
            </p:cNvSpPr>
            <p:nvPr/>
          </p:nvSpPr>
          <p:spPr bwMode="auto">
            <a:xfrm>
              <a:off x="588" y="2148"/>
              <a:ext cx="15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đầu ra AC 2 dây</a:t>
              </a:r>
            </a:p>
          </p:txBody>
        </p:sp>
      </p:grpSp>
      <p:grpSp>
        <p:nvGrpSpPr>
          <p:cNvPr id="3" name="Group 6"/>
          <p:cNvGrpSpPr>
            <a:grpSpLocks/>
          </p:cNvGrpSpPr>
          <p:nvPr/>
        </p:nvGrpSpPr>
        <p:grpSpPr bwMode="auto">
          <a:xfrm>
            <a:off x="304800" y="3708400"/>
            <a:ext cx="4152900" cy="2481263"/>
            <a:chOff x="192" y="2544"/>
            <a:chExt cx="2616" cy="1563"/>
          </a:xfrm>
        </p:grpSpPr>
        <p:pic>
          <p:nvPicPr>
            <p:cNvPr id="389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544"/>
              <a:ext cx="2616"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4" name="Text Box 8"/>
            <p:cNvSpPr txBox="1">
              <a:spLocks noChangeArrowheads="1"/>
            </p:cNvSpPr>
            <p:nvPr/>
          </p:nvSpPr>
          <p:spPr bwMode="auto">
            <a:xfrm>
              <a:off x="588" y="3876"/>
              <a:ext cx="188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đầu ra AC/DC 2 dây</a:t>
              </a:r>
            </a:p>
          </p:txBody>
        </p:sp>
      </p:grpSp>
      <p:grpSp>
        <p:nvGrpSpPr>
          <p:cNvPr id="4" name="Group 9"/>
          <p:cNvGrpSpPr>
            <a:grpSpLocks/>
          </p:cNvGrpSpPr>
          <p:nvPr/>
        </p:nvGrpSpPr>
        <p:grpSpPr bwMode="auto">
          <a:xfrm>
            <a:off x="4648200" y="1174750"/>
            <a:ext cx="4038600" cy="2386013"/>
            <a:chOff x="2952" y="876"/>
            <a:chExt cx="2544" cy="1503"/>
          </a:xfrm>
        </p:grpSpPr>
        <p:sp>
          <p:nvSpPr>
            <p:cNvPr id="38921" name="Text Box 10"/>
            <p:cNvSpPr txBox="1">
              <a:spLocks noChangeArrowheads="1"/>
            </p:cNvSpPr>
            <p:nvPr/>
          </p:nvSpPr>
          <p:spPr bwMode="auto">
            <a:xfrm>
              <a:off x="3168" y="2148"/>
              <a:ext cx="21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đầu ra DC 2 dây có cực</a:t>
              </a:r>
            </a:p>
          </p:txBody>
        </p:sp>
        <p:pic>
          <p:nvPicPr>
            <p:cNvPr id="38922"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2" y="876"/>
              <a:ext cx="2544" cy="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12"/>
          <p:cNvGrpSpPr>
            <a:grpSpLocks/>
          </p:cNvGrpSpPr>
          <p:nvPr/>
        </p:nvGrpSpPr>
        <p:grpSpPr bwMode="auto">
          <a:xfrm>
            <a:off x="4762500" y="3746500"/>
            <a:ext cx="4038600" cy="2366963"/>
            <a:chOff x="3024" y="2568"/>
            <a:chExt cx="2544" cy="1491"/>
          </a:xfrm>
        </p:grpSpPr>
        <p:pic>
          <p:nvPicPr>
            <p:cNvPr id="38919"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4" y="2568"/>
              <a:ext cx="2544" cy="1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0" name="Text Box 14"/>
            <p:cNvSpPr txBox="1">
              <a:spLocks noChangeArrowheads="1"/>
            </p:cNvSpPr>
            <p:nvPr/>
          </p:nvSpPr>
          <p:spPr bwMode="auto">
            <a:xfrm>
              <a:off x="3168" y="3828"/>
              <a:ext cx="231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đầu ra DC 2 dây không cực</a:t>
              </a:r>
            </a:p>
          </p:txBody>
        </p:sp>
      </p:grpSp>
    </p:spTree>
    <p:extLst>
      <p:ext uri="{BB962C8B-B14F-4D97-AF65-F5344CB8AC3E}">
        <p14:creationId xmlns:p14="http://schemas.microsoft.com/office/powerpoint/2010/main" val="277130958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ox(out)">
                                      <p:cBhvr>
                                        <p:cTn id="7" dur="500"/>
                                        <p:tgtEl>
                                          <p:spTgt spid="47106"/>
                                        </p:tgtEl>
                                      </p:cBhvr>
                                    </p:animEffect>
                                  </p:childTnLst>
                                </p:cTn>
                              </p:par>
                              <p:par>
                                <p:cTn id="8" presetID="9"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ssolve">
                                      <p:cBhvr>
                                        <p:cTn id="20" dur="500"/>
                                        <p:tgtEl>
                                          <p:spTgt spid="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ntr" presetSubtype="3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066800" y="342900"/>
            <a:ext cx="60579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Cách Mắc Cảm Biến Loại 2 Dây Với PLC</a:t>
            </a:r>
          </a:p>
        </p:txBody>
      </p:sp>
      <p:sp>
        <p:nvSpPr>
          <p:cNvPr id="48131" name="Text Box 3"/>
          <p:cNvSpPr txBox="1">
            <a:spLocks noChangeArrowheads="1"/>
          </p:cNvSpPr>
          <p:nvPr/>
        </p:nvSpPr>
        <p:spPr bwMode="auto">
          <a:xfrm>
            <a:off x="1314450" y="3227388"/>
            <a:ext cx="1695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AC 220V</a:t>
            </a:r>
          </a:p>
        </p:txBody>
      </p:sp>
      <p:sp>
        <p:nvSpPr>
          <p:cNvPr id="48132" name="Text Box 4"/>
          <p:cNvSpPr txBox="1">
            <a:spLocks noChangeArrowheads="1"/>
          </p:cNvSpPr>
          <p:nvPr/>
        </p:nvSpPr>
        <p:spPr bwMode="auto">
          <a:xfrm>
            <a:off x="1333500" y="5951538"/>
            <a:ext cx="15621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24V</a:t>
            </a:r>
          </a:p>
        </p:txBody>
      </p:sp>
      <p:graphicFrame>
        <p:nvGraphicFramePr>
          <p:cNvPr id="48133" name="Object 5"/>
          <p:cNvGraphicFramePr>
            <a:graphicFrameLocks noGrp="1" noChangeAspect="1"/>
          </p:cNvGraphicFramePr>
          <p:nvPr>
            <p:ph sz="quarter" idx="2"/>
          </p:nvPr>
        </p:nvGraphicFramePr>
        <p:xfrm>
          <a:off x="533400" y="3810000"/>
          <a:ext cx="4038600" cy="2133600"/>
        </p:xfrm>
        <a:graphic>
          <a:graphicData uri="http://schemas.openxmlformats.org/presentationml/2006/ole">
            <mc:AlternateContent xmlns:mc="http://schemas.openxmlformats.org/markup-compatibility/2006">
              <mc:Choice xmlns:v="urn:schemas-microsoft-com:vml" Requires="v">
                <p:oleObj spid="_x0000_s8216" name="Bitmap Image" r:id="rId3" imgW="4334480" imgH="1924319" progId="Paint.Picture">
                  <p:embed/>
                </p:oleObj>
              </mc:Choice>
              <mc:Fallback>
                <p:oleObj name="Bitmap Image" r:id="rId3" imgW="4334480" imgH="1924319" progId="Paint.Picture">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810000"/>
                        <a:ext cx="40386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8134" name="Object 6"/>
          <p:cNvGraphicFramePr>
            <a:graphicFrameLocks noGrp="1" noChangeAspect="1"/>
          </p:cNvGraphicFramePr>
          <p:nvPr>
            <p:ph sz="quarter" idx="3"/>
          </p:nvPr>
        </p:nvGraphicFramePr>
        <p:xfrm>
          <a:off x="533400" y="914400"/>
          <a:ext cx="4010025" cy="2187575"/>
        </p:xfrm>
        <a:graphic>
          <a:graphicData uri="http://schemas.openxmlformats.org/presentationml/2006/ole">
            <mc:AlternateContent xmlns:mc="http://schemas.openxmlformats.org/markup-compatibility/2006">
              <mc:Choice xmlns:v="urn:schemas-microsoft-com:vml" Requires="v">
                <p:oleObj spid="_x0000_s8217" name="Bitmap Image" r:id="rId5" imgW="4086795" imgH="2228571" progId="Paint.Picture">
                  <p:embed/>
                </p:oleObj>
              </mc:Choice>
              <mc:Fallback>
                <p:oleObj name="Bitmap Image" r:id="rId5" imgW="4086795" imgH="2228571" progId="Paint.Picture">
                  <p:embed/>
                  <p:pic>
                    <p:nvPicPr>
                      <p:cNvPr id="0" name=""/>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 y="914400"/>
                        <a:ext cx="4010025" cy="218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8135" name="Picture 7"/>
          <p:cNvPicPr>
            <a:picLocks noGrp="1" noChangeAspect="1" noChangeArrowheads="1"/>
          </p:cNvPicPr>
          <p:nvPr>
            <p:ph sz="half" idx="1"/>
          </p:nvPr>
        </p:nvPicPr>
        <p:blipFill>
          <a:blip r:embed="rId7" cstate="print">
            <a:extLst>
              <a:ext uri="{28A0092B-C50C-407E-A947-70E740481C1C}">
                <a14:useLocalDpi xmlns:a14="http://schemas.microsoft.com/office/drawing/2010/main" val="0"/>
              </a:ext>
            </a:extLst>
          </a:blip>
          <a:srcRect/>
          <a:stretch>
            <a:fillRect/>
          </a:stretch>
        </p:blipFill>
        <p:spPr>
          <a:xfrm>
            <a:off x="5287963" y="1371600"/>
            <a:ext cx="579437" cy="990600"/>
          </a:xfrm>
          <a:noFill/>
        </p:spPr>
      </p:pic>
      <p:grpSp>
        <p:nvGrpSpPr>
          <p:cNvPr id="2" name="Group 8"/>
          <p:cNvGrpSpPr>
            <a:grpSpLocks/>
          </p:cNvGrpSpPr>
          <p:nvPr/>
        </p:nvGrpSpPr>
        <p:grpSpPr bwMode="auto">
          <a:xfrm>
            <a:off x="6172200" y="2590800"/>
            <a:ext cx="2514600" cy="914400"/>
            <a:chOff x="3888" y="1632"/>
            <a:chExt cx="1584" cy="576"/>
          </a:xfrm>
        </p:grpSpPr>
        <p:sp>
          <p:nvSpPr>
            <p:cNvPr id="39992" name="Rectangle 9"/>
            <p:cNvSpPr>
              <a:spLocks noChangeArrowheads="1"/>
            </p:cNvSpPr>
            <p:nvPr/>
          </p:nvSpPr>
          <p:spPr bwMode="auto">
            <a:xfrm>
              <a:off x="3888" y="1632"/>
              <a:ext cx="1584" cy="576"/>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39993" name="Oval 10"/>
            <p:cNvSpPr>
              <a:spLocks noChangeArrowheads="1"/>
            </p:cNvSpPr>
            <p:nvPr/>
          </p:nvSpPr>
          <p:spPr bwMode="auto">
            <a:xfrm>
              <a:off x="4080" y="1728"/>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9994" name="Oval 11"/>
            <p:cNvSpPr>
              <a:spLocks noChangeArrowheads="1"/>
            </p:cNvSpPr>
            <p:nvPr/>
          </p:nvSpPr>
          <p:spPr bwMode="auto">
            <a:xfrm>
              <a:off x="4350" y="17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9995" name="Oval 12"/>
            <p:cNvSpPr>
              <a:spLocks noChangeArrowheads="1"/>
            </p:cNvSpPr>
            <p:nvPr/>
          </p:nvSpPr>
          <p:spPr bwMode="auto">
            <a:xfrm>
              <a:off x="4590" y="17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9996" name="Oval 13"/>
            <p:cNvSpPr>
              <a:spLocks noChangeArrowheads="1"/>
            </p:cNvSpPr>
            <p:nvPr/>
          </p:nvSpPr>
          <p:spPr bwMode="auto">
            <a:xfrm>
              <a:off x="5064" y="17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39997" name="Line 14"/>
            <p:cNvSpPr>
              <a:spLocks noChangeShapeType="1"/>
            </p:cNvSpPr>
            <p:nvPr/>
          </p:nvSpPr>
          <p:spPr bwMode="auto">
            <a:xfrm>
              <a:off x="4746" y="1752"/>
              <a:ext cx="240" cy="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39998" name="Text Box 15"/>
            <p:cNvSpPr txBox="1">
              <a:spLocks noChangeArrowheads="1"/>
            </p:cNvSpPr>
            <p:nvPr/>
          </p:nvSpPr>
          <p:spPr bwMode="auto">
            <a:xfrm>
              <a:off x="3942" y="1782"/>
              <a:ext cx="37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COM</a:t>
              </a:r>
            </a:p>
          </p:txBody>
        </p:sp>
        <p:sp>
          <p:nvSpPr>
            <p:cNvPr id="39999" name="Text Box 16"/>
            <p:cNvSpPr txBox="1">
              <a:spLocks noChangeArrowheads="1"/>
            </p:cNvSpPr>
            <p:nvPr/>
          </p:nvSpPr>
          <p:spPr bwMode="auto">
            <a:xfrm>
              <a:off x="4284" y="179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01</a:t>
              </a:r>
            </a:p>
          </p:txBody>
        </p:sp>
        <p:sp>
          <p:nvSpPr>
            <p:cNvPr id="40000" name="Text Box 17"/>
            <p:cNvSpPr txBox="1">
              <a:spLocks noChangeArrowheads="1"/>
            </p:cNvSpPr>
            <p:nvPr/>
          </p:nvSpPr>
          <p:spPr bwMode="auto">
            <a:xfrm>
              <a:off x="4518" y="179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02</a:t>
              </a:r>
            </a:p>
          </p:txBody>
        </p:sp>
      </p:grpSp>
      <p:sp>
        <p:nvSpPr>
          <p:cNvPr id="48146" name="Text Box 18"/>
          <p:cNvSpPr txBox="1">
            <a:spLocks noChangeArrowheads="1"/>
          </p:cNvSpPr>
          <p:nvPr/>
        </p:nvSpPr>
        <p:spPr bwMode="auto">
          <a:xfrm>
            <a:off x="7143750" y="3105150"/>
            <a:ext cx="685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CC0066"/>
                </a:solidFill>
              </a:rPr>
              <a:t>PLC</a:t>
            </a:r>
          </a:p>
        </p:txBody>
      </p:sp>
      <p:sp>
        <p:nvSpPr>
          <p:cNvPr id="48147" name="Oval 19"/>
          <p:cNvSpPr>
            <a:spLocks noChangeArrowheads="1"/>
          </p:cNvSpPr>
          <p:nvPr/>
        </p:nvSpPr>
        <p:spPr bwMode="auto">
          <a:xfrm>
            <a:off x="4029075" y="2324100"/>
            <a:ext cx="304800" cy="304800"/>
          </a:xfrm>
          <a:prstGeom prst="ellipse">
            <a:avLst/>
          </a:prstGeom>
          <a:solidFill>
            <a:srgbClr val="FF0000"/>
          </a:solidFill>
          <a:ln w="9525">
            <a:solidFill>
              <a:schemeClr val="tx1"/>
            </a:solidFill>
            <a:round/>
            <a:headEnd/>
            <a:tailEnd/>
          </a:ln>
        </p:spPr>
        <p:txBody>
          <a:bodyPr wrap="none" anchor="ctr"/>
          <a:lstStyle/>
          <a:p>
            <a:pPr algn="ctr" fontAlgn="base">
              <a:spcBef>
                <a:spcPct val="0"/>
              </a:spcBef>
              <a:spcAft>
                <a:spcPct val="0"/>
              </a:spcAft>
            </a:pPr>
            <a:r>
              <a:rPr lang="en-US" sz="2400" b="1" smtClean="0">
                <a:solidFill>
                  <a:srgbClr val="000000"/>
                </a:solidFill>
              </a:rPr>
              <a:t>~</a:t>
            </a:r>
          </a:p>
        </p:txBody>
      </p:sp>
      <p:sp>
        <p:nvSpPr>
          <p:cNvPr id="48148" name="Line 20"/>
          <p:cNvSpPr>
            <a:spLocks noChangeShapeType="1"/>
          </p:cNvSpPr>
          <p:nvPr/>
        </p:nvSpPr>
        <p:spPr bwMode="auto">
          <a:xfrm flipH="1">
            <a:off x="3276600" y="2476500"/>
            <a:ext cx="762000" cy="0"/>
          </a:xfrm>
          <a:prstGeom prst="line">
            <a:avLst/>
          </a:prstGeom>
          <a:noFill/>
          <a:ln w="476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49" name="Freeform 21"/>
          <p:cNvSpPr>
            <a:spLocks/>
          </p:cNvSpPr>
          <p:nvPr/>
        </p:nvSpPr>
        <p:spPr bwMode="auto">
          <a:xfrm>
            <a:off x="5629275" y="2343150"/>
            <a:ext cx="838200" cy="457200"/>
          </a:xfrm>
          <a:custGeom>
            <a:avLst/>
            <a:gdLst>
              <a:gd name="T0" fmla="*/ 0 w 528"/>
              <a:gd name="T1" fmla="*/ 0 h 288"/>
              <a:gd name="T2" fmla="*/ 0 w 528"/>
              <a:gd name="T3" fmla="*/ 725805000 h 288"/>
              <a:gd name="T4" fmla="*/ 1330642500 w 528"/>
              <a:gd name="T5" fmla="*/ 725805000 h 288"/>
              <a:gd name="T6" fmla="*/ 0 60000 65536"/>
              <a:gd name="T7" fmla="*/ 0 60000 65536"/>
              <a:gd name="T8" fmla="*/ 0 60000 65536"/>
              <a:gd name="T9" fmla="*/ 0 w 528"/>
              <a:gd name="T10" fmla="*/ 0 h 288"/>
              <a:gd name="T11" fmla="*/ 528 w 528"/>
              <a:gd name="T12" fmla="*/ 288 h 288"/>
            </a:gdLst>
            <a:ahLst/>
            <a:cxnLst>
              <a:cxn ang="T6">
                <a:pos x="T0" y="T1"/>
              </a:cxn>
              <a:cxn ang="T7">
                <a:pos x="T2" y="T3"/>
              </a:cxn>
              <a:cxn ang="T8">
                <a:pos x="T4" y="T5"/>
              </a:cxn>
            </a:cxnLst>
            <a:rect l="T9" t="T10" r="T11" b="T12"/>
            <a:pathLst>
              <a:path w="528" h="288">
                <a:moveTo>
                  <a:pt x="0" y="0"/>
                </a:moveTo>
                <a:lnTo>
                  <a:pt x="0" y="288"/>
                </a:lnTo>
                <a:lnTo>
                  <a:pt x="528" y="288"/>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50" name="Text Box 22"/>
          <p:cNvSpPr txBox="1">
            <a:spLocks noChangeArrowheads="1"/>
          </p:cNvSpPr>
          <p:nvPr/>
        </p:nvSpPr>
        <p:spPr bwMode="auto">
          <a:xfrm>
            <a:off x="5829300" y="1743075"/>
            <a:ext cx="685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FF33CC"/>
                </a:solidFill>
              </a:rPr>
              <a:t>Relay</a:t>
            </a:r>
          </a:p>
        </p:txBody>
      </p:sp>
      <p:sp>
        <p:nvSpPr>
          <p:cNvPr id="48151" name="Line 23"/>
          <p:cNvSpPr>
            <a:spLocks noChangeShapeType="1"/>
          </p:cNvSpPr>
          <p:nvPr/>
        </p:nvSpPr>
        <p:spPr bwMode="auto">
          <a:xfrm>
            <a:off x="6762750" y="1704975"/>
            <a:ext cx="3810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2" name="Line 24"/>
          <p:cNvSpPr>
            <a:spLocks noChangeShapeType="1"/>
          </p:cNvSpPr>
          <p:nvPr/>
        </p:nvSpPr>
        <p:spPr bwMode="auto">
          <a:xfrm>
            <a:off x="6838950" y="1781175"/>
            <a:ext cx="2286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3" name="Text Box 25"/>
          <p:cNvSpPr txBox="1">
            <a:spLocks noChangeArrowheads="1"/>
          </p:cNvSpPr>
          <p:nvPr/>
        </p:nvSpPr>
        <p:spPr bwMode="auto">
          <a:xfrm>
            <a:off x="7200900" y="1609725"/>
            <a:ext cx="6477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993366"/>
                </a:solidFill>
              </a:rPr>
              <a:t>24VDC</a:t>
            </a:r>
          </a:p>
        </p:txBody>
      </p:sp>
      <p:sp>
        <p:nvSpPr>
          <p:cNvPr id="48154" name="Line 26"/>
          <p:cNvSpPr>
            <a:spLocks noChangeShapeType="1"/>
          </p:cNvSpPr>
          <p:nvPr/>
        </p:nvSpPr>
        <p:spPr bwMode="auto">
          <a:xfrm>
            <a:off x="7086600" y="1533525"/>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5" name="Line 27"/>
          <p:cNvSpPr>
            <a:spLocks noChangeShapeType="1"/>
          </p:cNvSpPr>
          <p:nvPr/>
        </p:nvSpPr>
        <p:spPr bwMode="auto">
          <a:xfrm>
            <a:off x="7200900" y="1447800"/>
            <a:ext cx="0" cy="17145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6" name="Line 28"/>
          <p:cNvSpPr>
            <a:spLocks noChangeShapeType="1"/>
          </p:cNvSpPr>
          <p:nvPr/>
        </p:nvSpPr>
        <p:spPr bwMode="auto">
          <a:xfrm>
            <a:off x="7086600" y="1905000"/>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7" name="Line 29"/>
          <p:cNvSpPr>
            <a:spLocks noChangeShapeType="1"/>
          </p:cNvSpPr>
          <p:nvPr/>
        </p:nvSpPr>
        <p:spPr bwMode="auto">
          <a:xfrm>
            <a:off x="6962775" y="1781175"/>
            <a:ext cx="0" cy="914400"/>
          </a:xfrm>
          <a:prstGeom prst="line">
            <a:avLst/>
          </a:prstGeom>
          <a:noFill/>
          <a:ln w="476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58" name="Freeform 30"/>
          <p:cNvSpPr>
            <a:spLocks/>
          </p:cNvSpPr>
          <p:nvPr/>
        </p:nvSpPr>
        <p:spPr bwMode="auto">
          <a:xfrm>
            <a:off x="5648325" y="1066800"/>
            <a:ext cx="1295400" cy="609600"/>
          </a:xfrm>
          <a:custGeom>
            <a:avLst/>
            <a:gdLst>
              <a:gd name="T0" fmla="*/ 0 w 816"/>
              <a:gd name="T1" fmla="*/ 483870000 h 384"/>
              <a:gd name="T2" fmla="*/ 0 w 816"/>
              <a:gd name="T3" fmla="*/ 0 h 384"/>
              <a:gd name="T4" fmla="*/ 2056447500 w 816"/>
              <a:gd name="T5" fmla="*/ 0 h 384"/>
              <a:gd name="T6" fmla="*/ 2056447500 w 816"/>
              <a:gd name="T7" fmla="*/ 967740000 h 384"/>
              <a:gd name="T8" fmla="*/ 0 60000 65536"/>
              <a:gd name="T9" fmla="*/ 0 60000 65536"/>
              <a:gd name="T10" fmla="*/ 0 60000 65536"/>
              <a:gd name="T11" fmla="*/ 0 60000 65536"/>
              <a:gd name="T12" fmla="*/ 0 w 816"/>
              <a:gd name="T13" fmla="*/ 0 h 384"/>
              <a:gd name="T14" fmla="*/ 816 w 816"/>
              <a:gd name="T15" fmla="*/ 384 h 384"/>
            </a:gdLst>
            <a:ahLst/>
            <a:cxnLst>
              <a:cxn ang="T8">
                <a:pos x="T0" y="T1"/>
              </a:cxn>
              <a:cxn ang="T9">
                <a:pos x="T2" y="T3"/>
              </a:cxn>
              <a:cxn ang="T10">
                <a:pos x="T4" y="T5"/>
              </a:cxn>
              <a:cxn ang="T11">
                <a:pos x="T6" y="T7"/>
              </a:cxn>
            </a:cxnLst>
            <a:rect l="T12" t="T13" r="T14" b="T15"/>
            <a:pathLst>
              <a:path w="816" h="384">
                <a:moveTo>
                  <a:pt x="0" y="192"/>
                </a:moveTo>
                <a:lnTo>
                  <a:pt x="0" y="0"/>
                </a:lnTo>
                <a:lnTo>
                  <a:pt x="816" y="0"/>
                </a:lnTo>
                <a:lnTo>
                  <a:pt x="816" y="384"/>
                </a:lnTo>
              </a:path>
            </a:pathLst>
          </a:custGeom>
          <a:noFill/>
          <a:ln w="47625">
            <a:solidFill>
              <a:srgbClr val="0000FF"/>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pic>
        <p:nvPicPr>
          <p:cNvPr id="48159" name="Picture 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87963" y="4286250"/>
            <a:ext cx="579437"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60" name="Rectangle 32"/>
          <p:cNvSpPr>
            <a:spLocks noChangeArrowheads="1"/>
          </p:cNvSpPr>
          <p:nvPr/>
        </p:nvSpPr>
        <p:spPr bwMode="auto">
          <a:xfrm>
            <a:off x="6172200" y="5505450"/>
            <a:ext cx="2514600" cy="914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48161" name="Oval 33"/>
          <p:cNvSpPr>
            <a:spLocks noChangeArrowheads="1"/>
          </p:cNvSpPr>
          <p:nvPr/>
        </p:nvSpPr>
        <p:spPr bwMode="auto">
          <a:xfrm>
            <a:off x="6477000" y="5657850"/>
            <a:ext cx="123825" cy="104775"/>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8162" name="Oval 34"/>
          <p:cNvSpPr>
            <a:spLocks noChangeArrowheads="1"/>
          </p:cNvSpPr>
          <p:nvPr/>
        </p:nvSpPr>
        <p:spPr bwMode="auto">
          <a:xfrm>
            <a:off x="6905625" y="5648325"/>
            <a:ext cx="123825" cy="104775"/>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8163" name="Oval 35"/>
          <p:cNvSpPr>
            <a:spLocks noChangeArrowheads="1"/>
          </p:cNvSpPr>
          <p:nvPr/>
        </p:nvSpPr>
        <p:spPr bwMode="auto">
          <a:xfrm>
            <a:off x="7286625" y="5648325"/>
            <a:ext cx="123825" cy="104775"/>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8164" name="Oval 36"/>
          <p:cNvSpPr>
            <a:spLocks noChangeArrowheads="1"/>
          </p:cNvSpPr>
          <p:nvPr/>
        </p:nvSpPr>
        <p:spPr bwMode="auto">
          <a:xfrm>
            <a:off x="8039100" y="5648325"/>
            <a:ext cx="123825" cy="104775"/>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8165" name="Line 37"/>
          <p:cNvSpPr>
            <a:spLocks noChangeShapeType="1"/>
          </p:cNvSpPr>
          <p:nvPr/>
        </p:nvSpPr>
        <p:spPr bwMode="auto">
          <a:xfrm>
            <a:off x="7534275" y="5695950"/>
            <a:ext cx="381000" cy="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66" name="Text Box 38"/>
          <p:cNvSpPr txBox="1">
            <a:spLocks noChangeArrowheads="1"/>
          </p:cNvSpPr>
          <p:nvPr/>
        </p:nvSpPr>
        <p:spPr bwMode="auto">
          <a:xfrm>
            <a:off x="6257925" y="5743575"/>
            <a:ext cx="6000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COM</a:t>
            </a:r>
          </a:p>
        </p:txBody>
      </p:sp>
      <p:sp>
        <p:nvSpPr>
          <p:cNvPr id="48167" name="Text Box 39"/>
          <p:cNvSpPr txBox="1">
            <a:spLocks noChangeArrowheads="1"/>
          </p:cNvSpPr>
          <p:nvPr/>
        </p:nvSpPr>
        <p:spPr bwMode="auto">
          <a:xfrm>
            <a:off x="6800850" y="5756275"/>
            <a:ext cx="3619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01</a:t>
            </a:r>
          </a:p>
        </p:txBody>
      </p:sp>
      <p:sp>
        <p:nvSpPr>
          <p:cNvPr id="48168" name="Text Box 40"/>
          <p:cNvSpPr txBox="1">
            <a:spLocks noChangeArrowheads="1"/>
          </p:cNvSpPr>
          <p:nvPr/>
        </p:nvSpPr>
        <p:spPr bwMode="auto">
          <a:xfrm>
            <a:off x="7172325" y="5756275"/>
            <a:ext cx="3619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02</a:t>
            </a:r>
          </a:p>
        </p:txBody>
      </p:sp>
      <p:sp>
        <p:nvSpPr>
          <p:cNvPr id="48169" name="Text Box 41"/>
          <p:cNvSpPr txBox="1">
            <a:spLocks noChangeArrowheads="1"/>
          </p:cNvSpPr>
          <p:nvPr/>
        </p:nvSpPr>
        <p:spPr bwMode="auto">
          <a:xfrm>
            <a:off x="7143750" y="6019800"/>
            <a:ext cx="685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CC0066"/>
                </a:solidFill>
              </a:rPr>
              <a:t>PLC</a:t>
            </a:r>
          </a:p>
        </p:txBody>
      </p:sp>
      <p:sp>
        <p:nvSpPr>
          <p:cNvPr id="48170" name="Freeform 42"/>
          <p:cNvSpPr>
            <a:spLocks/>
          </p:cNvSpPr>
          <p:nvPr/>
        </p:nvSpPr>
        <p:spPr bwMode="auto">
          <a:xfrm>
            <a:off x="5629275" y="5257800"/>
            <a:ext cx="838200" cy="457200"/>
          </a:xfrm>
          <a:custGeom>
            <a:avLst/>
            <a:gdLst>
              <a:gd name="T0" fmla="*/ 0 w 528"/>
              <a:gd name="T1" fmla="*/ 0 h 288"/>
              <a:gd name="T2" fmla="*/ 0 w 528"/>
              <a:gd name="T3" fmla="*/ 725805000 h 288"/>
              <a:gd name="T4" fmla="*/ 1330642500 w 528"/>
              <a:gd name="T5" fmla="*/ 725805000 h 288"/>
              <a:gd name="T6" fmla="*/ 0 60000 65536"/>
              <a:gd name="T7" fmla="*/ 0 60000 65536"/>
              <a:gd name="T8" fmla="*/ 0 60000 65536"/>
              <a:gd name="T9" fmla="*/ 0 w 528"/>
              <a:gd name="T10" fmla="*/ 0 h 288"/>
              <a:gd name="T11" fmla="*/ 528 w 528"/>
              <a:gd name="T12" fmla="*/ 288 h 288"/>
            </a:gdLst>
            <a:ahLst/>
            <a:cxnLst>
              <a:cxn ang="T6">
                <a:pos x="T0" y="T1"/>
              </a:cxn>
              <a:cxn ang="T7">
                <a:pos x="T2" y="T3"/>
              </a:cxn>
              <a:cxn ang="T8">
                <a:pos x="T4" y="T5"/>
              </a:cxn>
            </a:cxnLst>
            <a:rect l="T9" t="T10" r="T11" b="T12"/>
            <a:pathLst>
              <a:path w="528" h="288">
                <a:moveTo>
                  <a:pt x="0" y="0"/>
                </a:moveTo>
                <a:lnTo>
                  <a:pt x="0" y="288"/>
                </a:lnTo>
                <a:lnTo>
                  <a:pt x="528" y="288"/>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71" name="Text Box 43"/>
          <p:cNvSpPr txBox="1">
            <a:spLocks noChangeArrowheads="1"/>
          </p:cNvSpPr>
          <p:nvPr/>
        </p:nvSpPr>
        <p:spPr bwMode="auto">
          <a:xfrm>
            <a:off x="5829300" y="4657725"/>
            <a:ext cx="685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FF33CC"/>
                </a:solidFill>
              </a:rPr>
              <a:t>Relay</a:t>
            </a:r>
          </a:p>
        </p:txBody>
      </p:sp>
      <p:sp>
        <p:nvSpPr>
          <p:cNvPr id="48172" name="Line 44"/>
          <p:cNvSpPr>
            <a:spLocks noChangeShapeType="1"/>
          </p:cNvSpPr>
          <p:nvPr/>
        </p:nvSpPr>
        <p:spPr bwMode="auto">
          <a:xfrm>
            <a:off x="6762750" y="4619625"/>
            <a:ext cx="3810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3" name="Line 45"/>
          <p:cNvSpPr>
            <a:spLocks noChangeShapeType="1"/>
          </p:cNvSpPr>
          <p:nvPr/>
        </p:nvSpPr>
        <p:spPr bwMode="auto">
          <a:xfrm>
            <a:off x="6838950" y="4695825"/>
            <a:ext cx="2286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4" name="Text Box 46"/>
          <p:cNvSpPr txBox="1">
            <a:spLocks noChangeArrowheads="1"/>
          </p:cNvSpPr>
          <p:nvPr/>
        </p:nvSpPr>
        <p:spPr bwMode="auto">
          <a:xfrm>
            <a:off x="7200900" y="4524375"/>
            <a:ext cx="6477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993366"/>
                </a:solidFill>
              </a:rPr>
              <a:t>24VDC</a:t>
            </a:r>
          </a:p>
        </p:txBody>
      </p:sp>
      <p:sp>
        <p:nvSpPr>
          <p:cNvPr id="48175" name="Line 47"/>
          <p:cNvSpPr>
            <a:spLocks noChangeShapeType="1"/>
          </p:cNvSpPr>
          <p:nvPr/>
        </p:nvSpPr>
        <p:spPr bwMode="auto">
          <a:xfrm>
            <a:off x="7086600" y="4448175"/>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6" name="Line 48"/>
          <p:cNvSpPr>
            <a:spLocks noChangeShapeType="1"/>
          </p:cNvSpPr>
          <p:nvPr/>
        </p:nvSpPr>
        <p:spPr bwMode="auto">
          <a:xfrm>
            <a:off x="7200900" y="4362450"/>
            <a:ext cx="0" cy="17145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7" name="Line 49"/>
          <p:cNvSpPr>
            <a:spLocks noChangeShapeType="1"/>
          </p:cNvSpPr>
          <p:nvPr/>
        </p:nvSpPr>
        <p:spPr bwMode="auto">
          <a:xfrm>
            <a:off x="7086600" y="4819650"/>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8" name="Line 50"/>
          <p:cNvSpPr>
            <a:spLocks noChangeShapeType="1"/>
          </p:cNvSpPr>
          <p:nvPr/>
        </p:nvSpPr>
        <p:spPr bwMode="auto">
          <a:xfrm>
            <a:off x="6962775" y="4695825"/>
            <a:ext cx="0" cy="914400"/>
          </a:xfrm>
          <a:prstGeom prst="line">
            <a:avLst/>
          </a:prstGeom>
          <a:noFill/>
          <a:ln w="476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79" name="Freeform 51"/>
          <p:cNvSpPr>
            <a:spLocks/>
          </p:cNvSpPr>
          <p:nvPr/>
        </p:nvSpPr>
        <p:spPr bwMode="auto">
          <a:xfrm>
            <a:off x="5648325" y="3981450"/>
            <a:ext cx="1295400" cy="609600"/>
          </a:xfrm>
          <a:custGeom>
            <a:avLst/>
            <a:gdLst>
              <a:gd name="T0" fmla="*/ 0 w 816"/>
              <a:gd name="T1" fmla="*/ 483870000 h 384"/>
              <a:gd name="T2" fmla="*/ 0 w 816"/>
              <a:gd name="T3" fmla="*/ 0 h 384"/>
              <a:gd name="T4" fmla="*/ 2056447500 w 816"/>
              <a:gd name="T5" fmla="*/ 0 h 384"/>
              <a:gd name="T6" fmla="*/ 2056447500 w 816"/>
              <a:gd name="T7" fmla="*/ 967740000 h 384"/>
              <a:gd name="T8" fmla="*/ 0 60000 65536"/>
              <a:gd name="T9" fmla="*/ 0 60000 65536"/>
              <a:gd name="T10" fmla="*/ 0 60000 65536"/>
              <a:gd name="T11" fmla="*/ 0 60000 65536"/>
              <a:gd name="T12" fmla="*/ 0 w 816"/>
              <a:gd name="T13" fmla="*/ 0 h 384"/>
              <a:gd name="T14" fmla="*/ 816 w 816"/>
              <a:gd name="T15" fmla="*/ 384 h 384"/>
            </a:gdLst>
            <a:ahLst/>
            <a:cxnLst>
              <a:cxn ang="T8">
                <a:pos x="T0" y="T1"/>
              </a:cxn>
              <a:cxn ang="T9">
                <a:pos x="T2" y="T3"/>
              </a:cxn>
              <a:cxn ang="T10">
                <a:pos x="T4" y="T5"/>
              </a:cxn>
              <a:cxn ang="T11">
                <a:pos x="T6" y="T7"/>
              </a:cxn>
            </a:cxnLst>
            <a:rect l="T12" t="T13" r="T14" b="T15"/>
            <a:pathLst>
              <a:path w="816" h="384">
                <a:moveTo>
                  <a:pt x="0" y="192"/>
                </a:moveTo>
                <a:lnTo>
                  <a:pt x="0" y="0"/>
                </a:lnTo>
                <a:lnTo>
                  <a:pt x="816" y="0"/>
                </a:lnTo>
                <a:lnTo>
                  <a:pt x="816" y="384"/>
                </a:lnTo>
              </a:path>
            </a:pathLst>
          </a:custGeom>
          <a:noFill/>
          <a:ln w="47625">
            <a:solidFill>
              <a:srgbClr val="0000FF"/>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80" name="Line 52"/>
          <p:cNvSpPr>
            <a:spLocks noChangeShapeType="1"/>
          </p:cNvSpPr>
          <p:nvPr/>
        </p:nvSpPr>
        <p:spPr bwMode="auto">
          <a:xfrm rot="-5400000">
            <a:off x="4544219" y="5628481"/>
            <a:ext cx="381000" cy="1588"/>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81" name="Line 53"/>
          <p:cNvSpPr>
            <a:spLocks noChangeShapeType="1"/>
          </p:cNvSpPr>
          <p:nvPr/>
        </p:nvSpPr>
        <p:spPr bwMode="auto">
          <a:xfrm rot="-5400000">
            <a:off x="4533107" y="5630069"/>
            <a:ext cx="228600" cy="1587"/>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82" name="Line 54"/>
          <p:cNvSpPr>
            <a:spLocks noChangeShapeType="1"/>
          </p:cNvSpPr>
          <p:nvPr/>
        </p:nvSpPr>
        <p:spPr bwMode="auto">
          <a:xfrm>
            <a:off x="4848225" y="5410200"/>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83" name="Line 55"/>
          <p:cNvSpPr>
            <a:spLocks noChangeShapeType="1"/>
          </p:cNvSpPr>
          <p:nvPr/>
        </p:nvSpPr>
        <p:spPr bwMode="auto">
          <a:xfrm>
            <a:off x="4962525" y="5324475"/>
            <a:ext cx="0" cy="17145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84" name="Line 56"/>
          <p:cNvSpPr>
            <a:spLocks noChangeShapeType="1"/>
          </p:cNvSpPr>
          <p:nvPr/>
        </p:nvSpPr>
        <p:spPr bwMode="auto">
          <a:xfrm>
            <a:off x="4295775" y="5410200"/>
            <a:ext cx="228600" cy="0"/>
          </a:xfrm>
          <a:prstGeom prst="line">
            <a:avLst/>
          </a:prstGeom>
          <a:noFill/>
          <a:ln w="34925">
            <a:solidFill>
              <a:srgbClr val="3366FF"/>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85" name="Text Box 57"/>
          <p:cNvSpPr txBox="1">
            <a:spLocks noChangeArrowheads="1"/>
          </p:cNvSpPr>
          <p:nvPr/>
        </p:nvSpPr>
        <p:spPr bwMode="auto">
          <a:xfrm>
            <a:off x="4362450" y="5067300"/>
            <a:ext cx="895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993366"/>
                </a:solidFill>
              </a:rPr>
              <a:t>24VDC</a:t>
            </a:r>
          </a:p>
        </p:txBody>
      </p:sp>
      <p:sp>
        <p:nvSpPr>
          <p:cNvPr id="48186" name="Freeform 58"/>
          <p:cNvSpPr>
            <a:spLocks/>
          </p:cNvSpPr>
          <p:nvPr/>
        </p:nvSpPr>
        <p:spPr bwMode="auto">
          <a:xfrm>
            <a:off x="3457575" y="3895725"/>
            <a:ext cx="1219200" cy="304800"/>
          </a:xfrm>
          <a:custGeom>
            <a:avLst/>
            <a:gdLst>
              <a:gd name="T0" fmla="*/ 2147483647 w 576"/>
              <a:gd name="T1" fmla="*/ 0 h 192"/>
              <a:gd name="T2" fmla="*/ 1505373333 w 576"/>
              <a:gd name="T3" fmla="*/ 0 h 192"/>
              <a:gd name="T4" fmla="*/ 1505373333 w 576"/>
              <a:gd name="T5" fmla="*/ 483870000 h 192"/>
              <a:gd name="T6" fmla="*/ 0 w 576"/>
              <a:gd name="T7" fmla="*/ 483870000 h 192"/>
              <a:gd name="T8" fmla="*/ 0 60000 65536"/>
              <a:gd name="T9" fmla="*/ 0 60000 65536"/>
              <a:gd name="T10" fmla="*/ 0 60000 65536"/>
              <a:gd name="T11" fmla="*/ 0 60000 65536"/>
              <a:gd name="T12" fmla="*/ 0 w 576"/>
              <a:gd name="T13" fmla="*/ 0 h 192"/>
              <a:gd name="T14" fmla="*/ 576 w 576"/>
              <a:gd name="T15" fmla="*/ 192 h 192"/>
            </a:gdLst>
            <a:ahLst/>
            <a:cxnLst>
              <a:cxn ang="T8">
                <a:pos x="T0" y="T1"/>
              </a:cxn>
              <a:cxn ang="T9">
                <a:pos x="T2" y="T3"/>
              </a:cxn>
              <a:cxn ang="T10">
                <a:pos x="T4" y="T5"/>
              </a:cxn>
              <a:cxn ang="T11">
                <a:pos x="T6" y="T7"/>
              </a:cxn>
            </a:cxnLst>
            <a:rect l="T12" t="T13" r="T14" b="T15"/>
            <a:pathLst>
              <a:path w="576" h="192">
                <a:moveTo>
                  <a:pt x="576" y="0"/>
                </a:moveTo>
                <a:lnTo>
                  <a:pt x="336" y="0"/>
                </a:lnTo>
                <a:lnTo>
                  <a:pt x="336" y="192"/>
                </a:lnTo>
                <a:lnTo>
                  <a:pt x="0" y="192"/>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87" name="Freeform 59"/>
          <p:cNvSpPr>
            <a:spLocks/>
          </p:cNvSpPr>
          <p:nvPr/>
        </p:nvSpPr>
        <p:spPr bwMode="auto">
          <a:xfrm>
            <a:off x="4638675" y="3895725"/>
            <a:ext cx="638175" cy="762000"/>
          </a:xfrm>
          <a:custGeom>
            <a:avLst/>
            <a:gdLst>
              <a:gd name="T0" fmla="*/ 0 w 384"/>
              <a:gd name="T1" fmla="*/ 0 h 480"/>
              <a:gd name="T2" fmla="*/ 530296834 w 384"/>
              <a:gd name="T3" fmla="*/ 0 h 480"/>
              <a:gd name="T4" fmla="*/ 530296834 w 384"/>
              <a:gd name="T5" fmla="*/ 1209675000 h 480"/>
              <a:gd name="T6" fmla="*/ 1060592007 w 384"/>
              <a:gd name="T7" fmla="*/ 1209675000 h 480"/>
              <a:gd name="T8" fmla="*/ 0 60000 65536"/>
              <a:gd name="T9" fmla="*/ 0 60000 65536"/>
              <a:gd name="T10" fmla="*/ 0 60000 65536"/>
              <a:gd name="T11" fmla="*/ 0 60000 65536"/>
              <a:gd name="T12" fmla="*/ 0 w 384"/>
              <a:gd name="T13" fmla="*/ 0 h 480"/>
              <a:gd name="T14" fmla="*/ 384 w 384"/>
              <a:gd name="T15" fmla="*/ 480 h 480"/>
            </a:gdLst>
            <a:ahLst/>
            <a:cxnLst>
              <a:cxn ang="T8">
                <a:pos x="T0" y="T1"/>
              </a:cxn>
              <a:cxn ang="T9">
                <a:pos x="T2" y="T3"/>
              </a:cxn>
              <a:cxn ang="T10">
                <a:pos x="T4" y="T5"/>
              </a:cxn>
              <a:cxn ang="T11">
                <a:pos x="T6" y="T7"/>
              </a:cxn>
            </a:cxnLst>
            <a:rect l="T12" t="T13" r="T14" b="T15"/>
            <a:pathLst>
              <a:path w="384" h="480">
                <a:moveTo>
                  <a:pt x="0" y="0"/>
                </a:moveTo>
                <a:lnTo>
                  <a:pt x="192" y="0"/>
                </a:lnTo>
                <a:lnTo>
                  <a:pt x="192" y="480"/>
                </a:lnTo>
                <a:lnTo>
                  <a:pt x="384" y="480"/>
                </a:lnTo>
              </a:path>
            </a:pathLst>
          </a:custGeom>
          <a:noFill/>
          <a:ln w="476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88" name="Text Box 60"/>
          <p:cNvSpPr txBox="1">
            <a:spLocks noChangeArrowheads="1"/>
          </p:cNvSpPr>
          <p:nvPr/>
        </p:nvSpPr>
        <p:spPr bwMode="auto">
          <a:xfrm>
            <a:off x="3676650" y="1990725"/>
            <a:ext cx="10096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993366"/>
                </a:solidFill>
              </a:rPr>
              <a:t>220VAC</a:t>
            </a:r>
          </a:p>
        </p:txBody>
      </p:sp>
      <p:sp>
        <p:nvSpPr>
          <p:cNvPr id="48189" name="Freeform 61"/>
          <p:cNvSpPr>
            <a:spLocks/>
          </p:cNvSpPr>
          <p:nvPr/>
        </p:nvSpPr>
        <p:spPr bwMode="auto">
          <a:xfrm>
            <a:off x="4333875" y="2028825"/>
            <a:ext cx="990600" cy="438150"/>
          </a:xfrm>
          <a:custGeom>
            <a:avLst/>
            <a:gdLst>
              <a:gd name="T0" fmla="*/ 1572577500 w 624"/>
              <a:gd name="T1" fmla="*/ 0 h 240"/>
              <a:gd name="T2" fmla="*/ 846772500 w 624"/>
              <a:gd name="T3" fmla="*/ 0 h 240"/>
              <a:gd name="T4" fmla="*/ 846772500 w 624"/>
              <a:gd name="T5" fmla="*/ 799897594 h 240"/>
              <a:gd name="T6" fmla="*/ 0 w 624"/>
              <a:gd name="T7" fmla="*/ 799897594 h 240"/>
              <a:gd name="T8" fmla="*/ 0 60000 65536"/>
              <a:gd name="T9" fmla="*/ 0 60000 65536"/>
              <a:gd name="T10" fmla="*/ 0 60000 65536"/>
              <a:gd name="T11" fmla="*/ 0 60000 65536"/>
              <a:gd name="T12" fmla="*/ 0 w 624"/>
              <a:gd name="T13" fmla="*/ 0 h 240"/>
              <a:gd name="T14" fmla="*/ 624 w 624"/>
              <a:gd name="T15" fmla="*/ 240 h 240"/>
            </a:gdLst>
            <a:ahLst/>
            <a:cxnLst>
              <a:cxn ang="T8">
                <a:pos x="T0" y="T1"/>
              </a:cxn>
              <a:cxn ang="T9">
                <a:pos x="T2" y="T3"/>
              </a:cxn>
              <a:cxn ang="T10">
                <a:pos x="T4" y="T5"/>
              </a:cxn>
              <a:cxn ang="T11">
                <a:pos x="T6" y="T7"/>
              </a:cxn>
            </a:cxnLst>
            <a:rect l="T12" t="T13" r="T14" b="T15"/>
            <a:pathLst>
              <a:path w="624" h="240">
                <a:moveTo>
                  <a:pt x="624" y="0"/>
                </a:moveTo>
                <a:lnTo>
                  <a:pt x="336" y="0"/>
                </a:lnTo>
                <a:lnTo>
                  <a:pt x="336" y="240"/>
                </a:lnTo>
                <a:lnTo>
                  <a:pt x="0" y="240"/>
                </a:lnTo>
              </a:path>
            </a:pathLst>
          </a:custGeom>
          <a:noFill/>
          <a:ln w="47625">
            <a:solidFill>
              <a:srgbClr val="0000FF"/>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90" name="Freeform 62"/>
          <p:cNvSpPr>
            <a:spLocks/>
          </p:cNvSpPr>
          <p:nvPr/>
        </p:nvSpPr>
        <p:spPr bwMode="auto">
          <a:xfrm>
            <a:off x="3248025" y="1238250"/>
            <a:ext cx="2076450" cy="514350"/>
          </a:xfrm>
          <a:custGeom>
            <a:avLst/>
            <a:gdLst>
              <a:gd name="T0" fmla="*/ 2147483647 w 1056"/>
              <a:gd name="T1" fmla="*/ 787368817 h 336"/>
              <a:gd name="T2" fmla="*/ 2147483647 w 1056"/>
              <a:gd name="T3" fmla="*/ 787368817 h 336"/>
              <a:gd name="T4" fmla="*/ 2147483647 w 1056"/>
              <a:gd name="T5" fmla="*/ 0 h 336"/>
              <a:gd name="T6" fmla="*/ 0 w 1056"/>
              <a:gd name="T7" fmla="*/ 0 h 336"/>
              <a:gd name="T8" fmla="*/ 0 60000 65536"/>
              <a:gd name="T9" fmla="*/ 0 60000 65536"/>
              <a:gd name="T10" fmla="*/ 0 60000 65536"/>
              <a:gd name="T11" fmla="*/ 0 60000 65536"/>
              <a:gd name="T12" fmla="*/ 0 w 1056"/>
              <a:gd name="T13" fmla="*/ 0 h 336"/>
              <a:gd name="T14" fmla="*/ 1056 w 1056"/>
              <a:gd name="T15" fmla="*/ 336 h 336"/>
            </a:gdLst>
            <a:ahLst/>
            <a:cxnLst>
              <a:cxn ang="T8">
                <a:pos x="T0" y="T1"/>
              </a:cxn>
              <a:cxn ang="T9">
                <a:pos x="T2" y="T3"/>
              </a:cxn>
              <a:cxn ang="T10">
                <a:pos x="T4" y="T5"/>
              </a:cxn>
              <a:cxn ang="T11">
                <a:pos x="T6" y="T7"/>
              </a:cxn>
            </a:cxnLst>
            <a:rect l="T12" t="T13" r="T14" b="T15"/>
            <a:pathLst>
              <a:path w="1056" h="336">
                <a:moveTo>
                  <a:pt x="1056" y="336"/>
                </a:moveTo>
                <a:lnTo>
                  <a:pt x="816" y="336"/>
                </a:lnTo>
                <a:lnTo>
                  <a:pt x="816" y="0"/>
                </a:lnTo>
                <a:lnTo>
                  <a:pt x="0" y="0"/>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8191" name="Line 63"/>
          <p:cNvSpPr>
            <a:spLocks noChangeShapeType="1"/>
          </p:cNvSpPr>
          <p:nvPr/>
        </p:nvSpPr>
        <p:spPr bwMode="auto">
          <a:xfrm flipH="1">
            <a:off x="3600450" y="5629275"/>
            <a:ext cx="1047750" cy="0"/>
          </a:xfrm>
          <a:prstGeom prst="line">
            <a:avLst/>
          </a:prstGeom>
          <a:noFill/>
          <a:ln w="476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8192" name="Freeform 64"/>
          <p:cNvSpPr>
            <a:spLocks/>
          </p:cNvSpPr>
          <p:nvPr/>
        </p:nvSpPr>
        <p:spPr bwMode="auto">
          <a:xfrm>
            <a:off x="4762500" y="4943475"/>
            <a:ext cx="466725" cy="685800"/>
          </a:xfrm>
          <a:custGeom>
            <a:avLst/>
            <a:gdLst>
              <a:gd name="T0" fmla="*/ 0 w 240"/>
              <a:gd name="T1" fmla="*/ 1088707500 h 432"/>
              <a:gd name="T2" fmla="*/ 907634273 w 240"/>
              <a:gd name="T3" fmla="*/ 1088707500 h 432"/>
              <a:gd name="T4" fmla="*/ 907634273 w 240"/>
              <a:gd name="T5" fmla="*/ 0 h 432"/>
              <a:gd name="T6" fmla="*/ 0 60000 65536"/>
              <a:gd name="T7" fmla="*/ 0 60000 65536"/>
              <a:gd name="T8" fmla="*/ 0 60000 65536"/>
              <a:gd name="T9" fmla="*/ 0 w 240"/>
              <a:gd name="T10" fmla="*/ 0 h 432"/>
              <a:gd name="T11" fmla="*/ 240 w 240"/>
              <a:gd name="T12" fmla="*/ 432 h 432"/>
            </a:gdLst>
            <a:ahLst/>
            <a:cxnLst>
              <a:cxn ang="T6">
                <a:pos x="T0" y="T1"/>
              </a:cxn>
              <a:cxn ang="T7">
                <a:pos x="T2" y="T3"/>
              </a:cxn>
              <a:cxn ang="T8">
                <a:pos x="T4" y="T5"/>
              </a:cxn>
            </a:cxnLst>
            <a:rect l="T9" t="T10" r="T11" b="T12"/>
            <a:pathLst>
              <a:path w="240" h="432">
                <a:moveTo>
                  <a:pt x="0" y="432"/>
                </a:moveTo>
                <a:lnTo>
                  <a:pt x="240" y="432"/>
                </a:lnTo>
                <a:lnTo>
                  <a:pt x="240" y="0"/>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Tree>
    <p:extLst>
      <p:ext uri="{BB962C8B-B14F-4D97-AF65-F5344CB8AC3E}">
        <p14:creationId xmlns:p14="http://schemas.microsoft.com/office/powerpoint/2010/main" val="350027216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ox(out)">
                                      <p:cBhvr>
                                        <p:cTn id="7" dur="500"/>
                                        <p:tgtEl>
                                          <p:spTgt spid="48130"/>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8131"/>
                                        </p:tgtEl>
                                        <p:attrNameLst>
                                          <p:attrName>style.visibility</p:attrName>
                                        </p:attrNameLst>
                                      </p:cBhvr>
                                      <p:to>
                                        <p:strVal val="visible"/>
                                      </p:to>
                                    </p:set>
                                    <p:animEffect transition="in" filter="dissolve">
                                      <p:cBhvr>
                                        <p:cTn id="11" dur="500"/>
                                        <p:tgtEl>
                                          <p:spTgt spid="48131"/>
                                        </p:tgtEl>
                                      </p:cBhvr>
                                    </p:animEffect>
                                  </p:childTnLst>
                                </p:cTn>
                              </p:par>
                              <p:par>
                                <p:cTn id="12" presetID="9" presetClass="entr" presetSubtype="0" fill="hold" nodeType="withEffect">
                                  <p:stCondLst>
                                    <p:cond delay="0"/>
                                  </p:stCondLst>
                                  <p:childTnLst>
                                    <p:set>
                                      <p:cBhvr>
                                        <p:cTn id="13" dur="1" fill="hold">
                                          <p:stCondLst>
                                            <p:cond delay="0"/>
                                          </p:stCondLst>
                                        </p:cTn>
                                        <p:tgtEl>
                                          <p:spTgt spid="48134"/>
                                        </p:tgtEl>
                                        <p:attrNameLst>
                                          <p:attrName>style.visibility</p:attrName>
                                        </p:attrNameLst>
                                      </p:cBhvr>
                                      <p:to>
                                        <p:strVal val="visible"/>
                                      </p:to>
                                    </p:set>
                                    <p:animEffect transition="in" filter="dissolve">
                                      <p:cBhvr>
                                        <p:cTn id="14" dur="500"/>
                                        <p:tgtEl>
                                          <p:spTgt spid="48134"/>
                                        </p:tgtEl>
                                      </p:cBhvr>
                                    </p:animEffect>
                                  </p:childTnLst>
                                </p:cTn>
                              </p:par>
                              <p:par>
                                <p:cTn id="15" presetID="9" presetClass="entr" presetSubtype="0" fill="hold" nodeType="withEffect">
                                  <p:stCondLst>
                                    <p:cond delay="0"/>
                                  </p:stCondLst>
                                  <p:childTnLst>
                                    <p:set>
                                      <p:cBhvr>
                                        <p:cTn id="16" dur="1" fill="hold">
                                          <p:stCondLst>
                                            <p:cond delay="0"/>
                                          </p:stCondLst>
                                        </p:cTn>
                                        <p:tgtEl>
                                          <p:spTgt spid="48135"/>
                                        </p:tgtEl>
                                        <p:attrNameLst>
                                          <p:attrName>style.visibility</p:attrName>
                                        </p:attrNameLst>
                                      </p:cBhvr>
                                      <p:to>
                                        <p:strVal val="visible"/>
                                      </p:to>
                                    </p:set>
                                    <p:animEffect transition="in" filter="dissolve">
                                      <p:cBhvr>
                                        <p:cTn id="17" dur="500"/>
                                        <p:tgtEl>
                                          <p:spTgt spid="48135"/>
                                        </p:tgtEl>
                                      </p:cBhvr>
                                    </p:animEffect>
                                  </p:childTnLst>
                                </p:cTn>
                              </p:par>
                              <p:par>
                                <p:cTn id="18" presetID="9"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ssolve">
                                      <p:cBhvr>
                                        <p:cTn id="20" dur="500"/>
                                        <p:tgtEl>
                                          <p:spTgt spid="2"/>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48146"/>
                                        </p:tgtEl>
                                        <p:attrNameLst>
                                          <p:attrName>style.visibility</p:attrName>
                                        </p:attrNameLst>
                                      </p:cBhvr>
                                      <p:to>
                                        <p:strVal val="visible"/>
                                      </p:to>
                                    </p:set>
                                    <p:animEffect transition="in" filter="dissolve">
                                      <p:cBhvr>
                                        <p:cTn id="23" dur="500"/>
                                        <p:tgtEl>
                                          <p:spTgt spid="48146"/>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48147"/>
                                        </p:tgtEl>
                                        <p:attrNameLst>
                                          <p:attrName>style.visibility</p:attrName>
                                        </p:attrNameLst>
                                      </p:cBhvr>
                                      <p:to>
                                        <p:strVal val="visible"/>
                                      </p:to>
                                    </p:set>
                                    <p:animEffect transition="in" filter="dissolve">
                                      <p:cBhvr>
                                        <p:cTn id="26" dur="500"/>
                                        <p:tgtEl>
                                          <p:spTgt spid="48147"/>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48148"/>
                                        </p:tgtEl>
                                        <p:attrNameLst>
                                          <p:attrName>style.visibility</p:attrName>
                                        </p:attrNameLst>
                                      </p:cBhvr>
                                      <p:to>
                                        <p:strVal val="visible"/>
                                      </p:to>
                                    </p:set>
                                    <p:animEffect transition="in" filter="dissolve">
                                      <p:cBhvr>
                                        <p:cTn id="29" dur="500"/>
                                        <p:tgtEl>
                                          <p:spTgt spid="48148"/>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48149"/>
                                        </p:tgtEl>
                                        <p:attrNameLst>
                                          <p:attrName>style.visibility</p:attrName>
                                        </p:attrNameLst>
                                      </p:cBhvr>
                                      <p:to>
                                        <p:strVal val="visible"/>
                                      </p:to>
                                    </p:set>
                                    <p:animEffect transition="in" filter="dissolve">
                                      <p:cBhvr>
                                        <p:cTn id="32" dur="500"/>
                                        <p:tgtEl>
                                          <p:spTgt spid="48149"/>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48150"/>
                                        </p:tgtEl>
                                        <p:attrNameLst>
                                          <p:attrName>style.visibility</p:attrName>
                                        </p:attrNameLst>
                                      </p:cBhvr>
                                      <p:to>
                                        <p:strVal val="visible"/>
                                      </p:to>
                                    </p:set>
                                    <p:animEffect transition="in" filter="dissolve">
                                      <p:cBhvr>
                                        <p:cTn id="35" dur="500"/>
                                        <p:tgtEl>
                                          <p:spTgt spid="48150"/>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48151"/>
                                        </p:tgtEl>
                                        <p:attrNameLst>
                                          <p:attrName>style.visibility</p:attrName>
                                        </p:attrNameLst>
                                      </p:cBhvr>
                                      <p:to>
                                        <p:strVal val="visible"/>
                                      </p:to>
                                    </p:set>
                                    <p:animEffect transition="in" filter="dissolve">
                                      <p:cBhvr>
                                        <p:cTn id="38" dur="500"/>
                                        <p:tgtEl>
                                          <p:spTgt spid="48151"/>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48152"/>
                                        </p:tgtEl>
                                        <p:attrNameLst>
                                          <p:attrName>style.visibility</p:attrName>
                                        </p:attrNameLst>
                                      </p:cBhvr>
                                      <p:to>
                                        <p:strVal val="visible"/>
                                      </p:to>
                                    </p:set>
                                    <p:animEffect transition="in" filter="dissolve">
                                      <p:cBhvr>
                                        <p:cTn id="41" dur="500"/>
                                        <p:tgtEl>
                                          <p:spTgt spid="48152"/>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48153"/>
                                        </p:tgtEl>
                                        <p:attrNameLst>
                                          <p:attrName>style.visibility</p:attrName>
                                        </p:attrNameLst>
                                      </p:cBhvr>
                                      <p:to>
                                        <p:strVal val="visible"/>
                                      </p:to>
                                    </p:set>
                                    <p:animEffect transition="in" filter="dissolve">
                                      <p:cBhvr>
                                        <p:cTn id="44" dur="500"/>
                                        <p:tgtEl>
                                          <p:spTgt spid="48153"/>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48154"/>
                                        </p:tgtEl>
                                        <p:attrNameLst>
                                          <p:attrName>style.visibility</p:attrName>
                                        </p:attrNameLst>
                                      </p:cBhvr>
                                      <p:to>
                                        <p:strVal val="visible"/>
                                      </p:to>
                                    </p:set>
                                    <p:animEffect transition="in" filter="dissolve">
                                      <p:cBhvr>
                                        <p:cTn id="47" dur="500"/>
                                        <p:tgtEl>
                                          <p:spTgt spid="48154"/>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48155"/>
                                        </p:tgtEl>
                                        <p:attrNameLst>
                                          <p:attrName>style.visibility</p:attrName>
                                        </p:attrNameLst>
                                      </p:cBhvr>
                                      <p:to>
                                        <p:strVal val="visible"/>
                                      </p:to>
                                    </p:set>
                                    <p:animEffect transition="in" filter="dissolve">
                                      <p:cBhvr>
                                        <p:cTn id="50" dur="500"/>
                                        <p:tgtEl>
                                          <p:spTgt spid="48155"/>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48156"/>
                                        </p:tgtEl>
                                        <p:attrNameLst>
                                          <p:attrName>style.visibility</p:attrName>
                                        </p:attrNameLst>
                                      </p:cBhvr>
                                      <p:to>
                                        <p:strVal val="visible"/>
                                      </p:to>
                                    </p:set>
                                    <p:animEffect transition="in" filter="dissolve">
                                      <p:cBhvr>
                                        <p:cTn id="53" dur="500"/>
                                        <p:tgtEl>
                                          <p:spTgt spid="48156"/>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48157"/>
                                        </p:tgtEl>
                                        <p:attrNameLst>
                                          <p:attrName>style.visibility</p:attrName>
                                        </p:attrNameLst>
                                      </p:cBhvr>
                                      <p:to>
                                        <p:strVal val="visible"/>
                                      </p:to>
                                    </p:set>
                                    <p:animEffect transition="in" filter="dissolve">
                                      <p:cBhvr>
                                        <p:cTn id="56" dur="500"/>
                                        <p:tgtEl>
                                          <p:spTgt spid="48157"/>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48158"/>
                                        </p:tgtEl>
                                        <p:attrNameLst>
                                          <p:attrName>style.visibility</p:attrName>
                                        </p:attrNameLst>
                                      </p:cBhvr>
                                      <p:to>
                                        <p:strVal val="visible"/>
                                      </p:to>
                                    </p:set>
                                    <p:animEffect transition="in" filter="dissolve">
                                      <p:cBhvr>
                                        <p:cTn id="59" dur="500"/>
                                        <p:tgtEl>
                                          <p:spTgt spid="48158"/>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48188"/>
                                        </p:tgtEl>
                                        <p:attrNameLst>
                                          <p:attrName>style.visibility</p:attrName>
                                        </p:attrNameLst>
                                      </p:cBhvr>
                                      <p:to>
                                        <p:strVal val="visible"/>
                                      </p:to>
                                    </p:set>
                                    <p:animEffect transition="in" filter="dissolve">
                                      <p:cBhvr>
                                        <p:cTn id="62" dur="500"/>
                                        <p:tgtEl>
                                          <p:spTgt spid="48188"/>
                                        </p:tgtEl>
                                      </p:cBhvr>
                                    </p:animEffect>
                                  </p:childTnLst>
                                </p:cTn>
                              </p:par>
                              <p:par>
                                <p:cTn id="63" presetID="9" presetClass="entr" presetSubtype="0" fill="hold" grpId="0" nodeType="withEffect">
                                  <p:stCondLst>
                                    <p:cond delay="0"/>
                                  </p:stCondLst>
                                  <p:childTnLst>
                                    <p:set>
                                      <p:cBhvr>
                                        <p:cTn id="64" dur="1" fill="hold">
                                          <p:stCondLst>
                                            <p:cond delay="0"/>
                                          </p:stCondLst>
                                        </p:cTn>
                                        <p:tgtEl>
                                          <p:spTgt spid="48189"/>
                                        </p:tgtEl>
                                        <p:attrNameLst>
                                          <p:attrName>style.visibility</p:attrName>
                                        </p:attrNameLst>
                                      </p:cBhvr>
                                      <p:to>
                                        <p:strVal val="visible"/>
                                      </p:to>
                                    </p:set>
                                    <p:animEffect transition="in" filter="dissolve">
                                      <p:cBhvr>
                                        <p:cTn id="65" dur="500"/>
                                        <p:tgtEl>
                                          <p:spTgt spid="48189"/>
                                        </p:tgtEl>
                                      </p:cBhvr>
                                    </p:animEffect>
                                  </p:childTnLst>
                                </p:cTn>
                              </p:par>
                              <p:par>
                                <p:cTn id="66" presetID="9" presetClass="entr" presetSubtype="0" fill="hold" grpId="0" nodeType="withEffect">
                                  <p:stCondLst>
                                    <p:cond delay="0"/>
                                  </p:stCondLst>
                                  <p:childTnLst>
                                    <p:set>
                                      <p:cBhvr>
                                        <p:cTn id="67" dur="1" fill="hold">
                                          <p:stCondLst>
                                            <p:cond delay="0"/>
                                          </p:stCondLst>
                                        </p:cTn>
                                        <p:tgtEl>
                                          <p:spTgt spid="48190"/>
                                        </p:tgtEl>
                                        <p:attrNameLst>
                                          <p:attrName>style.visibility</p:attrName>
                                        </p:attrNameLst>
                                      </p:cBhvr>
                                      <p:to>
                                        <p:strVal val="visible"/>
                                      </p:to>
                                    </p:set>
                                    <p:animEffect transition="in" filter="dissolve">
                                      <p:cBhvr>
                                        <p:cTn id="68" dur="500"/>
                                        <p:tgtEl>
                                          <p:spTgt spid="48190"/>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48132"/>
                                        </p:tgtEl>
                                        <p:attrNameLst>
                                          <p:attrName>style.visibility</p:attrName>
                                        </p:attrNameLst>
                                      </p:cBhvr>
                                      <p:to>
                                        <p:strVal val="visible"/>
                                      </p:to>
                                    </p:set>
                                    <p:animEffect transition="in" filter="dissolve">
                                      <p:cBhvr>
                                        <p:cTn id="73" dur="500"/>
                                        <p:tgtEl>
                                          <p:spTgt spid="48132"/>
                                        </p:tgtEl>
                                      </p:cBhvr>
                                    </p:animEffect>
                                  </p:childTnLst>
                                </p:cTn>
                              </p:par>
                              <p:par>
                                <p:cTn id="74" presetID="9" presetClass="entr" presetSubtype="0" fill="hold" nodeType="withEffect">
                                  <p:stCondLst>
                                    <p:cond delay="0"/>
                                  </p:stCondLst>
                                  <p:childTnLst>
                                    <p:set>
                                      <p:cBhvr>
                                        <p:cTn id="75" dur="1" fill="hold">
                                          <p:stCondLst>
                                            <p:cond delay="0"/>
                                          </p:stCondLst>
                                        </p:cTn>
                                        <p:tgtEl>
                                          <p:spTgt spid="48133"/>
                                        </p:tgtEl>
                                        <p:attrNameLst>
                                          <p:attrName>style.visibility</p:attrName>
                                        </p:attrNameLst>
                                      </p:cBhvr>
                                      <p:to>
                                        <p:strVal val="visible"/>
                                      </p:to>
                                    </p:set>
                                    <p:animEffect transition="in" filter="dissolve">
                                      <p:cBhvr>
                                        <p:cTn id="76" dur="500"/>
                                        <p:tgtEl>
                                          <p:spTgt spid="48133"/>
                                        </p:tgtEl>
                                      </p:cBhvr>
                                    </p:animEffect>
                                  </p:childTnLst>
                                </p:cTn>
                              </p:par>
                              <p:par>
                                <p:cTn id="77" presetID="9" presetClass="entr" presetSubtype="0" fill="hold" nodeType="withEffect">
                                  <p:stCondLst>
                                    <p:cond delay="0"/>
                                  </p:stCondLst>
                                  <p:childTnLst>
                                    <p:set>
                                      <p:cBhvr>
                                        <p:cTn id="78" dur="1" fill="hold">
                                          <p:stCondLst>
                                            <p:cond delay="0"/>
                                          </p:stCondLst>
                                        </p:cTn>
                                        <p:tgtEl>
                                          <p:spTgt spid="48159"/>
                                        </p:tgtEl>
                                        <p:attrNameLst>
                                          <p:attrName>style.visibility</p:attrName>
                                        </p:attrNameLst>
                                      </p:cBhvr>
                                      <p:to>
                                        <p:strVal val="visible"/>
                                      </p:to>
                                    </p:set>
                                    <p:animEffect transition="in" filter="dissolve">
                                      <p:cBhvr>
                                        <p:cTn id="79" dur="500"/>
                                        <p:tgtEl>
                                          <p:spTgt spid="48159"/>
                                        </p:tgtEl>
                                      </p:cBhvr>
                                    </p:animEffect>
                                  </p:childTnLst>
                                </p:cTn>
                              </p:par>
                              <p:par>
                                <p:cTn id="80" presetID="9" presetClass="entr" presetSubtype="0" fill="hold" grpId="0" nodeType="withEffect">
                                  <p:stCondLst>
                                    <p:cond delay="0"/>
                                  </p:stCondLst>
                                  <p:childTnLst>
                                    <p:set>
                                      <p:cBhvr>
                                        <p:cTn id="81" dur="1" fill="hold">
                                          <p:stCondLst>
                                            <p:cond delay="0"/>
                                          </p:stCondLst>
                                        </p:cTn>
                                        <p:tgtEl>
                                          <p:spTgt spid="48160"/>
                                        </p:tgtEl>
                                        <p:attrNameLst>
                                          <p:attrName>style.visibility</p:attrName>
                                        </p:attrNameLst>
                                      </p:cBhvr>
                                      <p:to>
                                        <p:strVal val="visible"/>
                                      </p:to>
                                    </p:set>
                                    <p:animEffect transition="in" filter="dissolve">
                                      <p:cBhvr>
                                        <p:cTn id="82" dur="500"/>
                                        <p:tgtEl>
                                          <p:spTgt spid="48160"/>
                                        </p:tgtEl>
                                      </p:cBhvr>
                                    </p:animEffect>
                                  </p:childTnLst>
                                </p:cTn>
                              </p:par>
                              <p:par>
                                <p:cTn id="83" presetID="9" presetClass="entr" presetSubtype="0" fill="hold" grpId="0" nodeType="withEffect">
                                  <p:stCondLst>
                                    <p:cond delay="0"/>
                                  </p:stCondLst>
                                  <p:childTnLst>
                                    <p:set>
                                      <p:cBhvr>
                                        <p:cTn id="84" dur="1" fill="hold">
                                          <p:stCondLst>
                                            <p:cond delay="0"/>
                                          </p:stCondLst>
                                        </p:cTn>
                                        <p:tgtEl>
                                          <p:spTgt spid="48161"/>
                                        </p:tgtEl>
                                        <p:attrNameLst>
                                          <p:attrName>style.visibility</p:attrName>
                                        </p:attrNameLst>
                                      </p:cBhvr>
                                      <p:to>
                                        <p:strVal val="visible"/>
                                      </p:to>
                                    </p:set>
                                    <p:animEffect transition="in" filter="dissolve">
                                      <p:cBhvr>
                                        <p:cTn id="85" dur="500"/>
                                        <p:tgtEl>
                                          <p:spTgt spid="48161"/>
                                        </p:tgtEl>
                                      </p:cBhvr>
                                    </p:animEffect>
                                  </p:childTnLst>
                                </p:cTn>
                              </p:par>
                              <p:par>
                                <p:cTn id="86" presetID="9" presetClass="entr" presetSubtype="0" fill="hold" grpId="0" nodeType="withEffect">
                                  <p:stCondLst>
                                    <p:cond delay="0"/>
                                  </p:stCondLst>
                                  <p:childTnLst>
                                    <p:set>
                                      <p:cBhvr>
                                        <p:cTn id="87" dur="1" fill="hold">
                                          <p:stCondLst>
                                            <p:cond delay="0"/>
                                          </p:stCondLst>
                                        </p:cTn>
                                        <p:tgtEl>
                                          <p:spTgt spid="48162"/>
                                        </p:tgtEl>
                                        <p:attrNameLst>
                                          <p:attrName>style.visibility</p:attrName>
                                        </p:attrNameLst>
                                      </p:cBhvr>
                                      <p:to>
                                        <p:strVal val="visible"/>
                                      </p:to>
                                    </p:set>
                                    <p:animEffect transition="in" filter="dissolve">
                                      <p:cBhvr>
                                        <p:cTn id="88" dur="500"/>
                                        <p:tgtEl>
                                          <p:spTgt spid="48162"/>
                                        </p:tgtEl>
                                      </p:cBhvr>
                                    </p:animEffect>
                                  </p:childTnLst>
                                </p:cTn>
                              </p:par>
                              <p:par>
                                <p:cTn id="89" presetID="9" presetClass="entr" presetSubtype="0" fill="hold" grpId="0" nodeType="withEffect">
                                  <p:stCondLst>
                                    <p:cond delay="0"/>
                                  </p:stCondLst>
                                  <p:childTnLst>
                                    <p:set>
                                      <p:cBhvr>
                                        <p:cTn id="90" dur="1" fill="hold">
                                          <p:stCondLst>
                                            <p:cond delay="0"/>
                                          </p:stCondLst>
                                        </p:cTn>
                                        <p:tgtEl>
                                          <p:spTgt spid="48163"/>
                                        </p:tgtEl>
                                        <p:attrNameLst>
                                          <p:attrName>style.visibility</p:attrName>
                                        </p:attrNameLst>
                                      </p:cBhvr>
                                      <p:to>
                                        <p:strVal val="visible"/>
                                      </p:to>
                                    </p:set>
                                    <p:animEffect transition="in" filter="dissolve">
                                      <p:cBhvr>
                                        <p:cTn id="91" dur="500"/>
                                        <p:tgtEl>
                                          <p:spTgt spid="48163"/>
                                        </p:tgtEl>
                                      </p:cBhvr>
                                    </p:animEffect>
                                  </p:childTnLst>
                                </p:cTn>
                              </p:par>
                              <p:par>
                                <p:cTn id="92" presetID="9" presetClass="entr" presetSubtype="0" fill="hold" grpId="0" nodeType="withEffect">
                                  <p:stCondLst>
                                    <p:cond delay="0"/>
                                  </p:stCondLst>
                                  <p:childTnLst>
                                    <p:set>
                                      <p:cBhvr>
                                        <p:cTn id="93" dur="1" fill="hold">
                                          <p:stCondLst>
                                            <p:cond delay="0"/>
                                          </p:stCondLst>
                                        </p:cTn>
                                        <p:tgtEl>
                                          <p:spTgt spid="48164"/>
                                        </p:tgtEl>
                                        <p:attrNameLst>
                                          <p:attrName>style.visibility</p:attrName>
                                        </p:attrNameLst>
                                      </p:cBhvr>
                                      <p:to>
                                        <p:strVal val="visible"/>
                                      </p:to>
                                    </p:set>
                                    <p:animEffect transition="in" filter="dissolve">
                                      <p:cBhvr>
                                        <p:cTn id="94" dur="500"/>
                                        <p:tgtEl>
                                          <p:spTgt spid="48164"/>
                                        </p:tgtEl>
                                      </p:cBhvr>
                                    </p:animEffect>
                                  </p:childTnLst>
                                </p:cTn>
                              </p:par>
                              <p:par>
                                <p:cTn id="95" presetID="9" presetClass="entr" presetSubtype="0" fill="hold" grpId="0" nodeType="withEffect">
                                  <p:stCondLst>
                                    <p:cond delay="0"/>
                                  </p:stCondLst>
                                  <p:childTnLst>
                                    <p:set>
                                      <p:cBhvr>
                                        <p:cTn id="96" dur="1" fill="hold">
                                          <p:stCondLst>
                                            <p:cond delay="0"/>
                                          </p:stCondLst>
                                        </p:cTn>
                                        <p:tgtEl>
                                          <p:spTgt spid="48165"/>
                                        </p:tgtEl>
                                        <p:attrNameLst>
                                          <p:attrName>style.visibility</p:attrName>
                                        </p:attrNameLst>
                                      </p:cBhvr>
                                      <p:to>
                                        <p:strVal val="visible"/>
                                      </p:to>
                                    </p:set>
                                    <p:animEffect transition="in" filter="dissolve">
                                      <p:cBhvr>
                                        <p:cTn id="97" dur="500"/>
                                        <p:tgtEl>
                                          <p:spTgt spid="48165"/>
                                        </p:tgtEl>
                                      </p:cBhvr>
                                    </p:animEffect>
                                  </p:childTnLst>
                                </p:cTn>
                              </p:par>
                              <p:par>
                                <p:cTn id="98" presetID="9" presetClass="entr" presetSubtype="0" fill="hold" grpId="0" nodeType="withEffect">
                                  <p:stCondLst>
                                    <p:cond delay="0"/>
                                  </p:stCondLst>
                                  <p:childTnLst>
                                    <p:set>
                                      <p:cBhvr>
                                        <p:cTn id="99" dur="1" fill="hold">
                                          <p:stCondLst>
                                            <p:cond delay="0"/>
                                          </p:stCondLst>
                                        </p:cTn>
                                        <p:tgtEl>
                                          <p:spTgt spid="48166"/>
                                        </p:tgtEl>
                                        <p:attrNameLst>
                                          <p:attrName>style.visibility</p:attrName>
                                        </p:attrNameLst>
                                      </p:cBhvr>
                                      <p:to>
                                        <p:strVal val="visible"/>
                                      </p:to>
                                    </p:set>
                                    <p:animEffect transition="in" filter="dissolve">
                                      <p:cBhvr>
                                        <p:cTn id="100" dur="500"/>
                                        <p:tgtEl>
                                          <p:spTgt spid="48166"/>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48167"/>
                                        </p:tgtEl>
                                        <p:attrNameLst>
                                          <p:attrName>style.visibility</p:attrName>
                                        </p:attrNameLst>
                                      </p:cBhvr>
                                      <p:to>
                                        <p:strVal val="visible"/>
                                      </p:to>
                                    </p:set>
                                    <p:animEffect transition="in" filter="dissolve">
                                      <p:cBhvr>
                                        <p:cTn id="103" dur="500"/>
                                        <p:tgtEl>
                                          <p:spTgt spid="48167"/>
                                        </p:tgtEl>
                                      </p:cBhvr>
                                    </p:animEffect>
                                  </p:childTnLst>
                                </p:cTn>
                              </p:par>
                              <p:par>
                                <p:cTn id="104" presetID="9" presetClass="entr" presetSubtype="0" fill="hold" grpId="0" nodeType="withEffect">
                                  <p:stCondLst>
                                    <p:cond delay="0"/>
                                  </p:stCondLst>
                                  <p:childTnLst>
                                    <p:set>
                                      <p:cBhvr>
                                        <p:cTn id="105" dur="1" fill="hold">
                                          <p:stCondLst>
                                            <p:cond delay="0"/>
                                          </p:stCondLst>
                                        </p:cTn>
                                        <p:tgtEl>
                                          <p:spTgt spid="48168"/>
                                        </p:tgtEl>
                                        <p:attrNameLst>
                                          <p:attrName>style.visibility</p:attrName>
                                        </p:attrNameLst>
                                      </p:cBhvr>
                                      <p:to>
                                        <p:strVal val="visible"/>
                                      </p:to>
                                    </p:set>
                                    <p:animEffect transition="in" filter="dissolve">
                                      <p:cBhvr>
                                        <p:cTn id="106" dur="500"/>
                                        <p:tgtEl>
                                          <p:spTgt spid="48168"/>
                                        </p:tgtEl>
                                      </p:cBhvr>
                                    </p:animEffect>
                                  </p:childTnLst>
                                </p:cTn>
                              </p:par>
                              <p:par>
                                <p:cTn id="107" presetID="9" presetClass="entr" presetSubtype="0" fill="hold" grpId="0" nodeType="withEffect">
                                  <p:stCondLst>
                                    <p:cond delay="0"/>
                                  </p:stCondLst>
                                  <p:childTnLst>
                                    <p:set>
                                      <p:cBhvr>
                                        <p:cTn id="108" dur="1" fill="hold">
                                          <p:stCondLst>
                                            <p:cond delay="0"/>
                                          </p:stCondLst>
                                        </p:cTn>
                                        <p:tgtEl>
                                          <p:spTgt spid="48169"/>
                                        </p:tgtEl>
                                        <p:attrNameLst>
                                          <p:attrName>style.visibility</p:attrName>
                                        </p:attrNameLst>
                                      </p:cBhvr>
                                      <p:to>
                                        <p:strVal val="visible"/>
                                      </p:to>
                                    </p:set>
                                    <p:animEffect transition="in" filter="dissolve">
                                      <p:cBhvr>
                                        <p:cTn id="109" dur="500"/>
                                        <p:tgtEl>
                                          <p:spTgt spid="48169"/>
                                        </p:tgtEl>
                                      </p:cBhvr>
                                    </p:animEffect>
                                  </p:childTnLst>
                                </p:cTn>
                              </p:par>
                              <p:par>
                                <p:cTn id="110" presetID="9" presetClass="entr" presetSubtype="0" fill="hold" grpId="0" nodeType="withEffect">
                                  <p:stCondLst>
                                    <p:cond delay="0"/>
                                  </p:stCondLst>
                                  <p:childTnLst>
                                    <p:set>
                                      <p:cBhvr>
                                        <p:cTn id="111" dur="1" fill="hold">
                                          <p:stCondLst>
                                            <p:cond delay="0"/>
                                          </p:stCondLst>
                                        </p:cTn>
                                        <p:tgtEl>
                                          <p:spTgt spid="48170"/>
                                        </p:tgtEl>
                                        <p:attrNameLst>
                                          <p:attrName>style.visibility</p:attrName>
                                        </p:attrNameLst>
                                      </p:cBhvr>
                                      <p:to>
                                        <p:strVal val="visible"/>
                                      </p:to>
                                    </p:set>
                                    <p:animEffect transition="in" filter="dissolve">
                                      <p:cBhvr>
                                        <p:cTn id="112" dur="500"/>
                                        <p:tgtEl>
                                          <p:spTgt spid="48170"/>
                                        </p:tgtEl>
                                      </p:cBhvr>
                                    </p:animEffect>
                                  </p:childTnLst>
                                </p:cTn>
                              </p:par>
                              <p:par>
                                <p:cTn id="113" presetID="9" presetClass="entr" presetSubtype="0" fill="hold" grpId="0" nodeType="withEffect">
                                  <p:stCondLst>
                                    <p:cond delay="0"/>
                                  </p:stCondLst>
                                  <p:childTnLst>
                                    <p:set>
                                      <p:cBhvr>
                                        <p:cTn id="114" dur="1" fill="hold">
                                          <p:stCondLst>
                                            <p:cond delay="0"/>
                                          </p:stCondLst>
                                        </p:cTn>
                                        <p:tgtEl>
                                          <p:spTgt spid="48171"/>
                                        </p:tgtEl>
                                        <p:attrNameLst>
                                          <p:attrName>style.visibility</p:attrName>
                                        </p:attrNameLst>
                                      </p:cBhvr>
                                      <p:to>
                                        <p:strVal val="visible"/>
                                      </p:to>
                                    </p:set>
                                    <p:animEffect transition="in" filter="dissolve">
                                      <p:cBhvr>
                                        <p:cTn id="115" dur="500"/>
                                        <p:tgtEl>
                                          <p:spTgt spid="48171"/>
                                        </p:tgtEl>
                                      </p:cBhvr>
                                    </p:animEffect>
                                  </p:childTnLst>
                                </p:cTn>
                              </p:par>
                              <p:par>
                                <p:cTn id="116" presetID="9" presetClass="entr" presetSubtype="0" fill="hold" grpId="0" nodeType="withEffect">
                                  <p:stCondLst>
                                    <p:cond delay="0"/>
                                  </p:stCondLst>
                                  <p:childTnLst>
                                    <p:set>
                                      <p:cBhvr>
                                        <p:cTn id="117" dur="1" fill="hold">
                                          <p:stCondLst>
                                            <p:cond delay="0"/>
                                          </p:stCondLst>
                                        </p:cTn>
                                        <p:tgtEl>
                                          <p:spTgt spid="48172"/>
                                        </p:tgtEl>
                                        <p:attrNameLst>
                                          <p:attrName>style.visibility</p:attrName>
                                        </p:attrNameLst>
                                      </p:cBhvr>
                                      <p:to>
                                        <p:strVal val="visible"/>
                                      </p:to>
                                    </p:set>
                                    <p:animEffect transition="in" filter="dissolve">
                                      <p:cBhvr>
                                        <p:cTn id="118" dur="500"/>
                                        <p:tgtEl>
                                          <p:spTgt spid="48172"/>
                                        </p:tgtEl>
                                      </p:cBhvr>
                                    </p:animEffect>
                                  </p:childTnLst>
                                </p:cTn>
                              </p:par>
                              <p:par>
                                <p:cTn id="119" presetID="9" presetClass="entr" presetSubtype="0" fill="hold" grpId="0" nodeType="withEffect">
                                  <p:stCondLst>
                                    <p:cond delay="0"/>
                                  </p:stCondLst>
                                  <p:childTnLst>
                                    <p:set>
                                      <p:cBhvr>
                                        <p:cTn id="120" dur="1" fill="hold">
                                          <p:stCondLst>
                                            <p:cond delay="0"/>
                                          </p:stCondLst>
                                        </p:cTn>
                                        <p:tgtEl>
                                          <p:spTgt spid="48173"/>
                                        </p:tgtEl>
                                        <p:attrNameLst>
                                          <p:attrName>style.visibility</p:attrName>
                                        </p:attrNameLst>
                                      </p:cBhvr>
                                      <p:to>
                                        <p:strVal val="visible"/>
                                      </p:to>
                                    </p:set>
                                    <p:animEffect transition="in" filter="dissolve">
                                      <p:cBhvr>
                                        <p:cTn id="121" dur="500"/>
                                        <p:tgtEl>
                                          <p:spTgt spid="48173"/>
                                        </p:tgtEl>
                                      </p:cBhvr>
                                    </p:animEffect>
                                  </p:childTnLst>
                                </p:cTn>
                              </p:par>
                              <p:par>
                                <p:cTn id="122" presetID="9" presetClass="entr" presetSubtype="0" fill="hold" grpId="0" nodeType="withEffect">
                                  <p:stCondLst>
                                    <p:cond delay="0"/>
                                  </p:stCondLst>
                                  <p:childTnLst>
                                    <p:set>
                                      <p:cBhvr>
                                        <p:cTn id="123" dur="1" fill="hold">
                                          <p:stCondLst>
                                            <p:cond delay="0"/>
                                          </p:stCondLst>
                                        </p:cTn>
                                        <p:tgtEl>
                                          <p:spTgt spid="48174"/>
                                        </p:tgtEl>
                                        <p:attrNameLst>
                                          <p:attrName>style.visibility</p:attrName>
                                        </p:attrNameLst>
                                      </p:cBhvr>
                                      <p:to>
                                        <p:strVal val="visible"/>
                                      </p:to>
                                    </p:set>
                                    <p:animEffect transition="in" filter="dissolve">
                                      <p:cBhvr>
                                        <p:cTn id="124" dur="500"/>
                                        <p:tgtEl>
                                          <p:spTgt spid="48174"/>
                                        </p:tgtEl>
                                      </p:cBhvr>
                                    </p:animEffect>
                                  </p:childTnLst>
                                </p:cTn>
                              </p:par>
                              <p:par>
                                <p:cTn id="125" presetID="9" presetClass="entr" presetSubtype="0" fill="hold" grpId="0" nodeType="withEffect">
                                  <p:stCondLst>
                                    <p:cond delay="0"/>
                                  </p:stCondLst>
                                  <p:childTnLst>
                                    <p:set>
                                      <p:cBhvr>
                                        <p:cTn id="126" dur="1" fill="hold">
                                          <p:stCondLst>
                                            <p:cond delay="0"/>
                                          </p:stCondLst>
                                        </p:cTn>
                                        <p:tgtEl>
                                          <p:spTgt spid="48175"/>
                                        </p:tgtEl>
                                        <p:attrNameLst>
                                          <p:attrName>style.visibility</p:attrName>
                                        </p:attrNameLst>
                                      </p:cBhvr>
                                      <p:to>
                                        <p:strVal val="visible"/>
                                      </p:to>
                                    </p:set>
                                    <p:animEffect transition="in" filter="dissolve">
                                      <p:cBhvr>
                                        <p:cTn id="127" dur="500"/>
                                        <p:tgtEl>
                                          <p:spTgt spid="48175"/>
                                        </p:tgtEl>
                                      </p:cBhvr>
                                    </p:animEffect>
                                  </p:childTnLst>
                                </p:cTn>
                              </p:par>
                              <p:par>
                                <p:cTn id="128" presetID="9" presetClass="entr" presetSubtype="0" fill="hold" grpId="0" nodeType="withEffect">
                                  <p:stCondLst>
                                    <p:cond delay="0"/>
                                  </p:stCondLst>
                                  <p:childTnLst>
                                    <p:set>
                                      <p:cBhvr>
                                        <p:cTn id="129" dur="1" fill="hold">
                                          <p:stCondLst>
                                            <p:cond delay="0"/>
                                          </p:stCondLst>
                                        </p:cTn>
                                        <p:tgtEl>
                                          <p:spTgt spid="48176"/>
                                        </p:tgtEl>
                                        <p:attrNameLst>
                                          <p:attrName>style.visibility</p:attrName>
                                        </p:attrNameLst>
                                      </p:cBhvr>
                                      <p:to>
                                        <p:strVal val="visible"/>
                                      </p:to>
                                    </p:set>
                                    <p:animEffect transition="in" filter="dissolve">
                                      <p:cBhvr>
                                        <p:cTn id="130" dur="500"/>
                                        <p:tgtEl>
                                          <p:spTgt spid="48176"/>
                                        </p:tgtEl>
                                      </p:cBhvr>
                                    </p:animEffect>
                                  </p:childTnLst>
                                </p:cTn>
                              </p:par>
                              <p:par>
                                <p:cTn id="131" presetID="9" presetClass="entr" presetSubtype="0" fill="hold" grpId="0" nodeType="withEffect">
                                  <p:stCondLst>
                                    <p:cond delay="0"/>
                                  </p:stCondLst>
                                  <p:childTnLst>
                                    <p:set>
                                      <p:cBhvr>
                                        <p:cTn id="132" dur="1" fill="hold">
                                          <p:stCondLst>
                                            <p:cond delay="0"/>
                                          </p:stCondLst>
                                        </p:cTn>
                                        <p:tgtEl>
                                          <p:spTgt spid="48177"/>
                                        </p:tgtEl>
                                        <p:attrNameLst>
                                          <p:attrName>style.visibility</p:attrName>
                                        </p:attrNameLst>
                                      </p:cBhvr>
                                      <p:to>
                                        <p:strVal val="visible"/>
                                      </p:to>
                                    </p:set>
                                    <p:animEffect transition="in" filter="dissolve">
                                      <p:cBhvr>
                                        <p:cTn id="133" dur="500"/>
                                        <p:tgtEl>
                                          <p:spTgt spid="48177"/>
                                        </p:tgtEl>
                                      </p:cBhvr>
                                    </p:animEffect>
                                  </p:childTnLst>
                                </p:cTn>
                              </p:par>
                              <p:par>
                                <p:cTn id="134" presetID="9" presetClass="entr" presetSubtype="0" fill="hold" grpId="0" nodeType="withEffect">
                                  <p:stCondLst>
                                    <p:cond delay="0"/>
                                  </p:stCondLst>
                                  <p:childTnLst>
                                    <p:set>
                                      <p:cBhvr>
                                        <p:cTn id="135" dur="1" fill="hold">
                                          <p:stCondLst>
                                            <p:cond delay="0"/>
                                          </p:stCondLst>
                                        </p:cTn>
                                        <p:tgtEl>
                                          <p:spTgt spid="48178"/>
                                        </p:tgtEl>
                                        <p:attrNameLst>
                                          <p:attrName>style.visibility</p:attrName>
                                        </p:attrNameLst>
                                      </p:cBhvr>
                                      <p:to>
                                        <p:strVal val="visible"/>
                                      </p:to>
                                    </p:set>
                                    <p:animEffect transition="in" filter="dissolve">
                                      <p:cBhvr>
                                        <p:cTn id="136" dur="500"/>
                                        <p:tgtEl>
                                          <p:spTgt spid="48178"/>
                                        </p:tgtEl>
                                      </p:cBhvr>
                                    </p:animEffect>
                                  </p:childTnLst>
                                </p:cTn>
                              </p:par>
                              <p:par>
                                <p:cTn id="137" presetID="9" presetClass="entr" presetSubtype="0" fill="hold" grpId="0" nodeType="withEffect">
                                  <p:stCondLst>
                                    <p:cond delay="0"/>
                                  </p:stCondLst>
                                  <p:childTnLst>
                                    <p:set>
                                      <p:cBhvr>
                                        <p:cTn id="138" dur="1" fill="hold">
                                          <p:stCondLst>
                                            <p:cond delay="0"/>
                                          </p:stCondLst>
                                        </p:cTn>
                                        <p:tgtEl>
                                          <p:spTgt spid="48179"/>
                                        </p:tgtEl>
                                        <p:attrNameLst>
                                          <p:attrName>style.visibility</p:attrName>
                                        </p:attrNameLst>
                                      </p:cBhvr>
                                      <p:to>
                                        <p:strVal val="visible"/>
                                      </p:to>
                                    </p:set>
                                    <p:animEffect transition="in" filter="dissolve">
                                      <p:cBhvr>
                                        <p:cTn id="139" dur="500"/>
                                        <p:tgtEl>
                                          <p:spTgt spid="48179"/>
                                        </p:tgtEl>
                                      </p:cBhvr>
                                    </p:animEffect>
                                  </p:childTnLst>
                                </p:cTn>
                              </p:par>
                              <p:par>
                                <p:cTn id="140" presetID="9" presetClass="entr" presetSubtype="0" fill="hold" grpId="0" nodeType="withEffect">
                                  <p:stCondLst>
                                    <p:cond delay="0"/>
                                  </p:stCondLst>
                                  <p:childTnLst>
                                    <p:set>
                                      <p:cBhvr>
                                        <p:cTn id="141" dur="1" fill="hold">
                                          <p:stCondLst>
                                            <p:cond delay="0"/>
                                          </p:stCondLst>
                                        </p:cTn>
                                        <p:tgtEl>
                                          <p:spTgt spid="48180"/>
                                        </p:tgtEl>
                                        <p:attrNameLst>
                                          <p:attrName>style.visibility</p:attrName>
                                        </p:attrNameLst>
                                      </p:cBhvr>
                                      <p:to>
                                        <p:strVal val="visible"/>
                                      </p:to>
                                    </p:set>
                                    <p:animEffect transition="in" filter="dissolve">
                                      <p:cBhvr>
                                        <p:cTn id="142" dur="500"/>
                                        <p:tgtEl>
                                          <p:spTgt spid="48180"/>
                                        </p:tgtEl>
                                      </p:cBhvr>
                                    </p:animEffect>
                                  </p:childTnLst>
                                </p:cTn>
                              </p:par>
                              <p:par>
                                <p:cTn id="143" presetID="9" presetClass="entr" presetSubtype="0" fill="hold" grpId="0" nodeType="withEffect">
                                  <p:stCondLst>
                                    <p:cond delay="0"/>
                                  </p:stCondLst>
                                  <p:childTnLst>
                                    <p:set>
                                      <p:cBhvr>
                                        <p:cTn id="144" dur="1" fill="hold">
                                          <p:stCondLst>
                                            <p:cond delay="0"/>
                                          </p:stCondLst>
                                        </p:cTn>
                                        <p:tgtEl>
                                          <p:spTgt spid="48181"/>
                                        </p:tgtEl>
                                        <p:attrNameLst>
                                          <p:attrName>style.visibility</p:attrName>
                                        </p:attrNameLst>
                                      </p:cBhvr>
                                      <p:to>
                                        <p:strVal val="visible"/>
                                      </p:to>
                                    </p:set>
                                    <p:animEffect transition="in" filter="dissolve">
                                      <p:cBhvr>
                                        <p:cTn id="145" dur="500"/>
                                        <p:tgtEl>
                                          <p:spTgt spid="48181"/>
                                        </p:tgtEl>
                                      </p:cBhvr>
                                    </p:animEffect>
                                  </p:childTnLst>
                                </p:cTn>
                              </p:par>
                              <p:par>
                                <p:cTn id="146" presetID="9" presetClass="entr" presetSubtype="0" fill="hold" grpId="0" nodeType="withEffect">
                                  <p:stCondLst>
                                    <p:cond delay="0"/>
                                  </p:stCondLst>
                                  <p:childTnLst>
                                    <p:set>
                                      <p:cBhvr>
                                        <p:cTn id="147" dur="1" fill="hold">
                                          <p:stCondLst>
                                            <p:cond delay="0"/>
                                          </p:stCondLst>
                                        </p:cTn>
                                        <p:tgtEl>
                                          <p:spTgt spid="48182"/>
                                        </p:tgtEl>
                                        <p:attrNameLst>
                                          <p:attrName>style.visibility</p:attrName>
                                        </p:attrNameLst>
                                      </p:cBhvr>
                                      <p:to>
                                        <p:strVal val="visible"/>
                                      </p:to>
                                    </p:set>
                                    <p:animEffect transition="in" filter="dissolve">
                                      <p:cBhvr>
                                        <p:cTn id="148" dur="500"/>
                                        <p:tgtEl>
                                          <p:spTgt spid="48182"/>
                                        </p:tgtEl>
                                      </p:cBhvr>
                                    </p:animEffect>
                                  </p:childTnLst>
                                </p:cTn>
                              </p:par>
                              <p:par>
                                <p:cTn id="149" presetID="9" presetClass="entr" presetSubtype="0" fill="hold" grpId="0" nodeType="withEffect">
                                  <p:stCondLst>
                                    <p:cond delay="0"/>
                                  </p:stCondLst>
                                  <p:childTnLst>
                                    <p:set>
                                      <p:cBhvr>
                                        <p:cTn id="150" dur="1" fill="hold">
                                          <p:stCondLst>
                                            <p:cond delay="0"/>
                                          </p:stCondLst>
                                        </p:cTn>
                                        <p:tgtEl>
                                          <p:spTgt spid="48183"/>
                                        </p:tgtEl>
                                        <p:attrNameLst>
                                          <p:attrName>style.visibility</p:attrName>
                                        </p:attrNameLst>
                                      </p:cBhvr>
                                      <p:to>
                                        <p:strVal val="visible"/>
                                      </p:to>
                                    </p:set>
                                    <p:animEffect transition="in" filter="dissolve">
                                      <p:cBhvr>
                                        <p:cTn id="151" dur="500"/>
                                        <p:tgtEl>
                                          <p:spTgt spid="48183"/>
                                        </p:tgtEl>
                                      </p:cBhvr>
                                    </p:animEffect>
                                  </p:childTnLst>
                                </p:cTn>
                              </p:par>
                              <p:par>
                                <p:cTn id="152" presetID="9" presetClass="entr" presetSubtype="0" fill="hold" grpId="0" nodeType="withEffect">
                                  <p:stCondLst>
                                    <p:cond delay="0"/>
                                  </p:stCondLst>
                                  <p:childTnLst>
                                    <p:set>
                                      <p:cBhvr>
                                        <p:cTn id="153" dur="1" fill="hold">
                                          <p:stCondLst>
                                            <p:cond delay="0"/>
                                          </p:stCondLst>
                                        </p:cTn>
                                        <p:tgtEl>
                                          <p:spTgt spid="48184"/>
                                        </p:tgtEl>
                                        <p:attrNameLst>
                                          <p:attrName>style.visibility</p:attrName>
                                        </p:attrNameLst>
                                      </p:cBhvr>
                                      <p:to>
                                        <p:strVal val="visible"/>
                                      </p:to>
                                    </p:set>
                                    <p:animEffect transition="in" filter="dissolve">
                                      <p:cBhvr>
                                        <p:cTn id="154" dur="500"/>
                                        <p:tgtEl>
                                          <p:spTgt spid="48184"/>
                                        </p:tgtEl>
                                      </p:cBhvr>
                                    </p:animEffect>
                                  </p:childTnLst>
                                </p:cTn>
                              </p:par>
                              <p:par>
                                <p:cTn id="155" presetID="9" presetClass="entr" presetSubtype="0" fill="hold" grpId="0" nodeType="withEffect">
                                  <p:stCondLst>
                                    <p:cond delay="0"/>
                                  </p:stCondLst>
                                  <p:childTnLst>
                                    <p:set>
                                      <p:cBhvr>
                                        <p:cTn id="156" dur="1" fill="hold">
                                          <p:stCondLst>
                                            <p:cond delay="0"/>
                                          </p:stCondLst>
                                        </p:cTn>
                                        <p:tgtEl>
                                          <p:spTgt spid="48185"/>
                                        </p:tgtEl>
                                        <p:attrNameLst>
                                          <p:attrName>style.visibility</p:attrName>
                                        </p:attrNameLst>
                                      </p:cBhvr>
                                      <p:to>
                                        <p:strVal val="visible"/>
                                      </p:to>
                                    </p:set>
                                    <p:animEffect transition="in" filter="dissolve">
                                      <p:cBhvr>
                                        <p:cTn id="157" dur="500"/>
                                        <p:tgtEl>
                                          <p:spTgt spid="48185"/>
                                        </p:tgtEl>
                                      </p:cBhvr>
                                    </p:animEffect>
                                  </p:childTnLst>
                                </p:cTn>
                              </p:par>
                              <p:par>
                                <p:cTn id="158" presetID="9" presetClass="entr" presetSubtype="0" fill="hold" grpId="0" nodeType="withEffect">
                                  <p:stCondLst>
                                    <p:cond delay="0"/>
                                  </p:stCondLst>
                                  <p:childTnLst>
                                    <p:set>
                                      <p:cBhvr>
                                        <p:cTn id="159" dur="1" fill="hold">
                                          <p:stCondLst>
                                            <p:cond delay="0"/>
                                          </p:stCondLst>
                                        </p:cTn>
                                        <p:tgtEl>
                                          <p:spTgt spid="48186"/>
                                        </p:tgtEl>
                                        <p:attrNameLst>
                                          <p:attrName>style.visibility</p:attrName>
                                        </p:attrNameLst>
                                      </p:cBhvr>
                                      <p:to>
                                        <p:strVal val="visible"/>
                                      </p:to>
                                    </p:set>
                                    <p:animEffect transition="in" filter="dissolve">
                                      <p:cBhvr>
                                        <p:cTn id="160" dur="500"/>
                                        <p:tgtEl>
                                          <p:spTgt spid="48186"/>
                                        </p:tgtEl>
                                      </p:cBhvr>
                                    </p:animEffect>
                                  </p:childTnLst>
                                </p:cTn>
                              </p:par>
                              <p:par>
                                <p:cTn id="161" presetID="9" presetClass="entr" presetSubtype="0" fill="hold" grpId="0" nodeType="withEffect">
                                  <p:stCondLst>
                                    <p:cond delay="0"/>
                                  </p:stCondLst>
                                  <p:childTnLst>
                                    <p:set>
                                      <p:cBhvr>
                                        <p:cTn id="162" dur="1" fill="hold">
                                          <p:stCondLst>
                                            <p:cond delay="0"/>
                                          </p:stCondLst>
                                        </p:cTn>
                                        <p:tgtEl>
                                          <p:spTgt spid="48187"/>
                                        </p:tgtEl>
                                        <p:attrNameLst>
                                          <p:attrName>style.visibility</p:attrName>
                                        </p:attrNameLst>
                                      </p:cBhvr>
                                      <p:to>
                                        <p:strVal val="visible"/>
                                      </p:to>
                                    </p:set>
                                    <p:animEffect transition="in" filter="dissolve">
                                      <p:cBhvr>
                                        <p:cTn id="163" dur="500"/>
                                        <p:tgtEl>
                                          <p:spTgt spid="48187"/>
                                        </p:tgtEl>
                                      </p:cBhvr>
                                    </p:animEffect>
                                  </p:childTnLst>
                                </p:cTn>
                              </p:par>
                              <p:par>
                                <p:cTn id="164" presetID="9" presetClass="entr" presetSubtype="0" fill="hold" grpId="0" nodeType="withEffect">
                                  <p:stCondLst>
                                    <p:cond delay="0"/>
                                  </p:stCondLst>
                                  <p:childTnLst>
                                    <p:set>
                                      <p:cBhvr>
                                        <p:cTn id="165" dur="1" fill="hold">
                                          <p:stCondLst>
                                            <p:cond delay="0"/>
                                          </p:stCondLst>
                                        </p:cTn>
                                        <p:tgtEl>
                                          <p:spTgt spid="48191"/>
                                        </p:tgtEl>
                                        <p:attrNameLst>
                                          <p:attrName>style.visibility</p:attrName>
                                        </p:attrNameLst>
                                      </p:cBhvr>
                                      <p:to>
                                        <p:strVal val="visible"/>
                                      </p:to>
                                    </p:set>
                                    <p:animEffect transition="in" filter="dissolve">
                                      <p:cBhvr>
                                        <p:cTn id="166" dur="500"/>
                                        <p:tgtEl>
                                          <p:spTgt spid="48191"/>
                                        </p:tgtEl>
                                      </p:cBhvr>
                                    </p:animEffect>
                                  </p:childTnLst>
                                </p:cTn>
                              </p:par>
                              <p:par>
                                <p:cTn id="167" presetID="9" presetClass="entr" presetSubtype="0" fill="hold" grpId="0" nodeType="withEffect">
                                  <p:stCondLst>
                                    <p:cond delay="0"/>
                                  </p:stCondLst>
                                  <p:childTnLst>
                                    <p:set>
                                      <p:cBhvr>
                                        <p:cTn id="168" dur="1" fill="hold">
                                          <p:stCondLst>
                                            <p:cond delay="0"/>
                                          </p:stCondLst>
                                        </p:cTn>
                                        <p:tgtEl>
                                          <p:spTgt spid="48192"/>
                                        </p:tgtEl>
                                        <p:attrNameLst>
                                          <p:attrName>style.visibility</p:attrName>
                                        </p:attrNameLst>
                                      </p:cBhvr>
                                      <p:to>
                                        <p:strVal val="visible"/>
                                      </p:to>
                                    </p:set>
                                    <p:animEffect transition="in" filter="dissolve">
                                      <p:cBhvr>
                                        <p:cTn id="169" dur="500"/>
                                        <p:tgtEl>
                                          <p:spTgt spid="48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p:bldP spid="48131" grpId="0"/>
      <p:bldP spid="48132" grpId="0"/>
      <p:bldP spid="48146" grpId="0"/>
      <p:bldP spid="48147" grpId="0" animBg="1"/>
      <p:bldP spid="48148" grpId="0" animBg="1"/>
      <p:bldP spid="48149" grpId="0" animBg="1"/>
      <p:bldP spid="48150" grpId="0"/>
      <p:bldP spid="48151" grpId="0" animBg="1"/>
      <p:bldP spid="48152" grpId="0" animBg="1"/>
      <p:bldP spid="48153" grpId="0"/>
      <p:bldP spid="48154" grpId="0" animBg="1"/>
      <p:bldP spid="48155" grpId="0" animBg="1"/>
      <p:bldP spid="48156" grpId="0" animBg="1"/>
      <p:bldP spid="48157" grpId="0" animBg="1"/>
      <p:bldP spid="48158" grpId="0" animBg="1"/>
      <p:bldP spid="48160" grpId="0" animBg="1"/>
      <p:bldP spid="48161" grpId="0" animBg="1"/>
      <p:bldP spid="48162" grpId="0" animBg="1"/>
      <p:bldP spid="48163" grpId="0" animBg="1"/>
      <p:bldP spid="48164" grpId="0" animBg="1"/>
      <p:bldP spid="48165" grpId="0" animBg="1"/>
      <p:bldP spid="48166" grpId="0"/>
      <p:bldP spid="48167" grpId="0"/>
      <p:bldP spid="48168" grpId="0"/>
      <p:bldP spid="48169" grpId="0"/>
      <p:bldP spid="48170" grpId="0" animBg="1"/>
      <p:bldP spid="48171" grpId="0"/>
      <p:bldP spid="48172" grpId="0" animBg="1"/>
      <p:bldP spid="48173" grpId="0" animBg="1"/>
      <p:bldP spid="48174" grpId="0"/>
      <p:bldP spid="48175" grpId="0" animBg="1"/>
      <p:bldP spid="48176" grpId="0" animBg="1"/>
      <p:bldP spid="48177" grpId="0" animBg="1"/>
      <p:bldP spid="48178" grpId="0" animBg="1"/>
      <p:bldP spid="48179" grpId="0" animBg="1"/>
      <p:bldP spid="48180" grpId="0" animBg="1"/>
      <p:bldP spid="48181" grpId="0" animBg="1"/>
      <p:bldP spid="48182" grpId="0" animBg="1"/>
      <p:bldP spid="48183" grpId="0" animBg="1"/>
      <p:bldP spid="48184" grpId="0" animBg="1"/>
      <p:bldP spid="48185" grpId="0"/>
      <p:bldP spid="48186" grpId="0" animBg="1"/>
      <p:bldP spid="48187" grpId="0" animBg="1"/>
      <p:bldP spid="48188" grpId="0"/>
      <p:bldP spid="48189" grpId="0" animBg="1"/>
      <p:bldP spid="48190" grpId="0" animBg="1"/>
      <p:bldP spid="48191" grpId="0" animBg="1"/>
      <p:bldP spid="48192"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Text Box 2"/>
          <p:cNvSpPr txBox="1">
            <a:spLocks noChangeArrowheads="1"/>
          </p:cNvSpPr>
          <p:nvPr/>
        </p:nvSpPr>
        <p:spPr bwMode="auto">
          <a:xfrm>
            <a:off x="2209800" y="495300"/>
            <a:ext cx="493395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 Loại Đầu Ra – Cách Mắc Tải</a:t>
            </a:r>
          </a:p>
        </p:txBody>
      </p:sp>
      <p:grpSp>
        <p:nvGrpSpPr>
          <p:cNvPr id="2" name="Group 3"/>
          <p:cNvGrpSpPr>
            <a:grpSpLocks/>
          </p:cNvGrpSpPr>
          <p:nvPr/>
        </p:nvGrpSpPr>
        <p:grpSpPr bwMode="auto">
          <a:xfrm>
            <a:off x="381000" y="1371600"/>
            <a:ext cx="4057650" cy="2678113"/>
            <a:chOff x="240" y="864"/>
            <a:chExt cx="2556" cy="1687"/>
          </a:xfrm>
        </p:grpSpPr>
        <p:pic>
          <p:nvPicPr>
            <p:cNvPr id="4097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 y="864"/>
              <a:ext cx="2556" cy="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1" name="Text Box 5"/>
            <p:cNvSpPr txBox="1">
              <a:spLocks noChangeArrowheads="1"/>
            </p:cNvSpPr>
            <p:nvPr/>
          </p:nvSpPr>
          <p:spPr bwMode="auto">
            <a:xfrm>
              <a:off x="710" y="2320"/>
              <a:ext cx="142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3 dây NPN</a:t>
              </a:r>
            </a:p>
          </p:txBody>
        </p:sp>
      </p:grpSp>
      <p:grpSp>
        <p:nvGrpSpPr>
          <p:cNvPr id="3" name="Group 6"/>
          <p:cNvGrpSpPr>
            <a:grpSpLocks/>
          </p:cNvGrpSpPr>
          <p:nvPr/>
        </p:nvGrpSpPr>
        <p:grpSpPr bwMode="auto">
          <a:xfrm>
            <a:off x="4899025" y="1371600"/>
            <a:ext cx="3827463" cy="2678113"/>
            <a:chOff x="3086" y="864"/>
            <a:chExt cx="2411" cy="1687"/>
          </a:xfrm>
        </p:grpSpPr>
        <p:pic>
          <p:nvPicPr>
            <p:cNvPr id="4096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6" y="864"/>
              <a:ext cx="2411" cy="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Text Box 8"/>
            <p:cNvSpPr txBox="1">
              <a:spLocks noChangeArrowheads="1"/>
            </p:cNvSpPr>
            <p:nvPr/>
          </p:nvSpPr>
          <p:spPr bwMode="auto">
            <a:xfrm>
              <a:off x="3230" y="2320"/>
              <a:ext cx="217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3 dây NPN cực C hở</a:t>
              </a:r>
            </a:p>
          </p:txBody>
        </p:sp>
      </p:grpSp>
      <p:grpSp>
        <p:nvGrpSpPr>
          <p:cNvPr id="4" name="Group 9"/>
          <p:cNvGrpSpPr>
            <a:grpSpLocks/>
          </p:cNvGrpSpPr>
          <p:nvPr/>
        </p:nvGrpSpPr>
        <p:grpSpPr bwMode="auto">
          <a:xfrm>
            <a:off x="917575" y="4325938"/>
            <a:ext cx="7656513" cy="2124075"/>
            <a:chOff x="578" y="2725"/>
            <a:chExt cx="4823" cy="1338"/>
          </a:xfrm>
        </p:grpSpPr>
        <p:pic>
          <p:nvPicPr>
            <p:cNvPr id="4096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 y="2725"/>
              <a:ext cx="2417" cy="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Text Box 11"/>
            <p:cNvSpPr txBox="1">
              <a:spLocks noChangeArrowheads="1"/>
            </p:cNvSpPr>
            <p:nvPr/>
          </p:nvSpPr>
          <p:spPr bwMode="auto">
            <a:xfrm>
              <a:off x="3230" y="3294"/>
              <a:ext cx="217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3 dây PNP cực C hở</a:t>
              </a:r>
            </a:p>
          </p:txBody>
        </p:sp>
      </p:grpSp>
    </p:spTree>
    <p:extLst>
      <p:ext uri="{BB962C8B-B14F-4D97-AF65-F5344CB8AC3E}">
        <p14:creationId xmlns:p14="http://schemas.microsoft.com/office/powerpoint/2010/main" val="1079531432"/>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ox(out)">
                                      <p:cBhvr>
                                        <p:cTn id="7" dur="500"/>
                                        <p:tgtEl>
                                          <p:spTgt spid="49154"/>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ssolv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2133600" y="342900"/>
            <a:ext cx="4419600" cy="4572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smtClean="0">
                <a:solidFill>
                  <a:srgbClr val="000000"/>
                </a:solidFill>
              </a:rPr>
              <a:t>Cách Mắc Cảm Biến Với PLC</a:t>
            </a:r>
          </a:p>
        </p:txBody>
      </p:sp>
      <p:graphicFrame>
        <p:nvGraphicFramePr>
          <p:cNvPr id="50179" name="Object 3"/>
          <p:cNvGraphicFramePr>
            <a:graphicFrameLocks noGrp="1" noChangeAspect="1"/>
          </p:cNvGraphicFramePr>
          <p:nvPr>
            <p:ph sz="half" idx="2"/>
          </p:nvPr>
        </p:nvGraphicFramePr>
        <p:xfrm>
          <a:off x="762000" y="1409700"/>
          <a:ext cx="3790950" cy="2247900"/>
        </p:xfrm>
        <a:graphic>
          <a:graphicData uri="http://schemas.openxmlformats.org/presentationml/2006/ole">
            <mc:AlternateContent xmlns:mc="http://schemas.openxmlformats.org/markup-compatibility/2006">
              <mc:Choice xmlns:v="urn:schemas-microsoft-com:vml" Requires="v">
                <p:oleObj spid="_x0000_s9240" name="Bitmap Image" r:id="rId3" imgW="3790476" imgH="2247619" progId="Paint.Picture">
                  <p:embed/>
                </p:oleObj>
              </mc:Choice>
              <mc:Fallback>
                <p:oleObj name="Bitmap Image" r:id="rId3" imgW="3790476" imgH="2247619" progId="Paint.Picture">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409700"/>
                        <a:ext cx="3790950" cy="224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4"/>
          <p:cNvGrpSpPr>
            <a:grpSpLocks/>
          </p:cNvGrpSpPr>
          <p:nvPr/>
        </p:nvGrpSpPr>
        <p:grpSpPr bwMode="auto">
          <a:xfrm>
            <a:off x="6019800" y="2667000"/>
            <a:ext cx="2514600" cy="952500"/>
            <a:chOff x="3792" y="1680"/>
            <a:chExt cx="1584" cy="600"/>
          </a:xfrm>
        </p:grpSpPr>
        <p:sp>
          <p:nvSpPr>
            <p:cNvPr id="42031" name="Rectangle 5"/>
            <p:cNvSpPr>
              <a:spLocks noChangeArrowheads="1"/>
            </p:cNvSpPr>
            <p:nvPr/>
          </p:nvSpPr>
          <p:spPr bwMode="auto">
            <a:xfrm>
              <a:off x="3792" y="1704"/>
              <a:ext cx="1584" cy="576"/>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42032" name="Oval 6"/>
            <p:cNvSpPr>
              <a:spLocks noChangeArrowheads="1"/>
            </p:cNvSpPr>
            <p:nvPr/>
          </p:nvSpPr>
          <p:spPr bwMode="auto">
            <a:xfrm>
              <a:off x="3984" y="1800"/>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33" name="Oval 7"/>
            <p:cNvSpPr>
              <a:spLocks noChangeArrowheads="1"/>
            </p:cNvSpPr>
            <p:nvPr/>
          </p:nvSpPr>
          <p:spPr bwMode="auto">
            <a:xfrm>
              <a:off x="4254" y="1794"/>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34" name="Oval 8"/>
            <p:cNvSpPr>
              <a:spLocks noChangeArrowheads="1"/>
            </p:cNvSpPr>
            <p:nvPr/>
          </p:nvSpPr>
          <p:spPr bwMode="auto">
            <a:xfrm>
              <a:off x="4494" y="1794"/>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35" name="Oval 9"/>
            <p:cNvSpPr>
              <a:spLocks noChangeArrowheads="1"/>
            </p:cNvSpPr>
            <p:nvPr/>
          </p:nvSpPr>
          <p:spPr bwMode="auto">
            <a:xfrm>
              <a:off x="4968" y="1794"/>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36" name="Line 10"/>
            <p:cNvSpPr>
              <a:spLocks noChangeShapeType="1"/>
            </p:cNvSpPr>
            <p:nvPr/>
          </p:nvSpPr>
          <p:spPr bwMode="auto">
            <a:xfrm>
              <a:off x="4650" y="1824"/>
              <a:ext cx="240" cy="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2037" name="Text Box 11"/>
            <p:cNvSpPr txBox="1">
              <a:spLocks noChangeArrowheads="1"/>
            </p:cNvSpPr>
            <p:nvPr/>
          </p:nvSpPr>
          <p:spPr bwMode="auto">
            <a:xfrm>
              <a:off x="3846" y="1854"/>
              <a:ext cx="37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COM</a:t>
              </a:r>
            </a:p>
          </p:txBody>
        </p:sp>
        <p:sp>
          <p:nvSpPr>
            <p:cNvPr id="42038" name="Text Box 12"/>
            <p:cNvSpPr txBox="1">
              <a:spLocks noChangeArrowheads="1"/>
            </p:cNvSpPr>
            <p:nvPr/>
          </p:nvSpPr>
          <p:spPr bwMode="auto">
            <a:xfrm>
              <a:off x="4188" y="168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01</a:t>
              </a:r>
            </a:p>
          </p:txBody>
        </p:sp>
        <p:sp>
          <p:nvSpPr>
            <p:cNvPr id="42039" name="Text Box 13"/>
            <p:cNvSpPr txBox="1">
              <a:spLocks noChangeArrowheads="1"/>
            </p:cNvSpPr>
            <p:nvPr/>
          </p:nvSpPr>
          <p:spPr bwMode="auto">
            <a:xfrm>
              <a:off x="4422" y="168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02</a:t>
              </a:r>
            </a:p>
          </p:txBody>
        </p:sp>
      </p:grpSp>
      <p:sp>
        <p:nvSpPr>
          <p:cNvPr id="50190" name="Line 14"/>
          <p:cNvSpPr>
            <a:spLocks noChangeShapeType="1"/>
          </p:cNvSpPr>
          <p:nvPr/>
        </p:nvSpPr>
        <p:spPr bwMode="auto">
          <a:xfrm>
            <a:off x="3124200" y="2543175"/>
            <a:ext cx="120015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191" name="Text Box 15"/>
          <p:cNvSpPr txBox="1">
            <a:spLocks noChangeArrowheads="1"/>
          </p:cNvSpPr>
          <p:nvPr/>
        </p:nvSpPr>
        <p:spPr bwMode="auto">
          <a:xfrm>
            <a:off x="3800475" y="2305050"/>
            <a:ext cx="428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out</a:t>
            </a:r>
          </a:p>
        </p:txBody>
      </p:sp>
      <p:sp>
        <p:nvSpPr>
          <p:cNvPr id="50192" name="Freeform 16"/>
          <p:cNvSpPr>
            <a:spLocks/>
          </p:cNvSpPr>
          <p:nvPr/>
        </p:nvSpPr>
        <p:spPr bwMode="auto">
          <a:xfrm>
            <a:off x="4905375" y="1666875"/>
            <a:ext cx="1485900" cy="1181100"/>
          </a:xfrm>
          <a:custGeom>
            <a:avLst/>
            <a:gdLst>
              <a:gd name="T0" fmla="*/ 2147483647 w 480"/>
              <a:gd name="T1" fmla="*/ 1816402617 h 768"/>
              <a:gd name="T2" fmla="*/ 2147483647 w 480"/>
              <a:gd name="T3" fmla="*/ 0 h 768"/>
              <a:gd name="T4" fmla="*/ 0 w 480"/>
              <a:gd name="T5" fmla="*/ 0 h 768"/>
              <a:gd name="T6" fmla="*/ 0 60000 65536"/>
              <a:gd name="T7" fmla="*/ 0 60000 65536"/>
              <a:gd name="T8" fmla="*/ 0 60000 65536"/>
              <a:gd name="T9" fmla="*/ 0 w 480"/>
              <a:gd name="T10" fmla="*/ 0 h 768"/>
              <a:gd name="T11" fmla="*/ 480 w 480"/>
              <a:gd name="T12" fmla="*/ 768 h 768"/>
            </a:gdLst>
            <a:ahLst/>
            <a:cxnLst>
              <a:cxn ang="T6">
                <a:pos x="T0" y="T1"/>
              </a:cxn>
              <a:cxn ang="T7">
                <a:pos x="T2" y="T3"/>
              </a:cxn>
              <a:cxn ang="T8">
                <a:pos x="T4" y="T5"/>
              </a:cxn>
            </a:cxnLst>
            <a:rect l="T9" t="T10" r="T11" b="T12"/>
            <a:pathLst>
              <a:path w="480" h="768">
                <a:moveTo>
                  <a:pt x="480" y="768"/>
                </a:moveTo>
                <a:lnTo>
                  <a:pt x="480" y="0"/>
                </a:lnTo>
                <a:lnTo>
                  <a:pt x="0" y="0"/>
                </a:lnTo>
              </a:path>
            </a:pathLst>
          </a:custGeom>
          <a:noFill/>
          <a:ln w="60325">
            <a:solidFill>
              <a:srgbClr val="0000FF"/>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193" name="Line 17"/>
          <p:cNvSpPr>
            <a:spLocks noChangeShapeType="1"/>
          </p:cNvSpPr>
          <p:nvPr/>
        </p:nvSpPr>
        <p:spPr bwMode="auto">
          <a:xfrm>
            <a:off x="3810000" y="2600325"/>
            <a:ext cx="0" cy="762000"/>
          </a:xfrm>
          <a:prstGeom prst="line">
            <a:avLst/>
          </a:prstGeom>
          <a:noFill/>
          <a:ln w="57150">
            <a:solidFill>
              <a:srgbClr val="FF00FF"/>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194" name="Text Box 18"/>
          <p:cNvSpPr txBox="1">
            <a:spLocks noChangeArrowheads="1"/>
          </p:cNvSpPr>
          <p:nvPr/>
        </p:nvSpPr>
        <p:spPr bwMode="auto">
          <a:xfrm>
            <a:off x="1238250" y="952500"/>
            <a:ext cx="2286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3 dây NPN</a:t>
            </a:r>
          </a:p>
        </p:txBody>
      </p:sp>
      <p:sp>
        <p:nvSpPr>
          <p:cNvPr id="50195" name="Text Box 19"/>
          <p:cNvSpPr txBox="1">
            <a:spLocks noChangeArrowheads="1"/>
          </p:cNvSpPr>
          <p:nvPr/>
        </p:nvSpPr>
        <p:spPr bwMode="auto">
          <a:xfrm>
            <a:off x="6991350" y="3257550"/>
            <a:ext cx="685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CC0066"/>
                </a:solidFill>
              </a:rPr>
              <a:t>PLC</a:t>
            </a:r>
          </a:p>
        </p:txBody>
      </p:sp>
      <p:graphicFrame>
        <p:nvGraphicFramePr>
          <p:cNvPr id="50196" name="Object 20"/>
          <p:cNvGraphicFramePr>
            <a:graphicFrameLocks noGrp="1" noChangeAspect="1"/>
          </p:cNvGraphicFramePr>
          <p:nvPr>
            <p:ph sz="half" idx="1"/>
          </p:nvPr>
        </p:nvGraphicFramePr>
        <p:xfrm>
          <a:off x="762000" y="4038600"/>
          <a:ext cx="3790950" cy="2057400"/>
        </p:xfrm>
        <a:graphic>
          <a:graphicData uri="http://schemas.openxmlformats.org/presentationml/2006/ole">
            <mc:AlternateContent xmlns:mc="http://schemas.openxmlformats.org/markup-compatibility/2006">
              <mc:Choice xmlns:v="urn:schemas-microsoft-com:vml" Requires="v">
                <p:oleObj spid="_x0000_s9241" name="Bitmap Image" r:id="rId5" imgW="3790476" imgH="2057143" progId="Paint.Picture">
                  <p:embed/>
                </p:oleObj>
              </mc:Choice>
              <mc:Fallback>
                <p:oleObj name="Bitmap Image" r:id="rId5" imgW="3790476" imgH="2057143" progId="Paint.Picture">
                  <p:embed/>
                  <p:pic>
                    <p:nvPicPr>
                      <p:cNvPr id="0" name=""/>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4038600"/>
                        <a:ext cx="379095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 name="Group 21"/>
          <p:cNvGrpSpPr>
            <a:grpSpLocks/>
          </p:cNvGrpSpPr>
          <p:nvPr/>
        </p:nvGrpSpPr>
        <p:grpSpPr bwMode="auto">
          <a:xfrm>
            <a:off x="6324600" y="4905375"/>
            <a:ext cx="2514600" cy="981075"/>
            <a:chOff x="3984" y="3090"/>
            <a:chExt cx="1584" cy="618"/>
          </a:xfrm>
        </p:grpSpPr>
        <p:sp>
          <p:nvSpPr>
            <p:cNvPr id="42022" name="Rectangle 22"/>
            <p:cNvSpPr>
              <a:spLocks noChangeArrowheads="1"/>
            </p:cNvSpPr>
            <p:nvPr/>
          </p:nvSpPr>
          <p:spPr bwMode="auto">
            <a:xfrm>
              <a:off x="3984" y="3096"/>
              <a:ext cx="1584" cy="612"/>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vi-VN" smtClean="0">
                <a:solidFill>
                  <a:srgbClr val="000000"/>
                </a:solidFill>
              </a:endParaRPr>
            </a:p>
          </p:txBody>
        </p:sp>
        <p:sp>
          <p:nvSpPr>
            <p:cNvPr id="42023" name="Oval 23"/>
            <p:cNvSpPr>
              <a:spLocks noChangeArrowheads="1"/>
            </p:cNvSpPr>
            <p:nvPr/>
          </p:nvSpPr>
          <p:spPr bwMode="auto">
            <a:xfrm>
              <a:off x="4176" y="3228"/>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24" name="Oval 24"/>
            <p:cNvSpPr>
              <a:spLocks noChangeArrowheads="1"/>
            </p:cNvSpPr>
            <p:nvPr/>
          </p:nvSpPr>
          <p:spPr bwMode="auto">
            <a:xfrm>
              <a:off x="4446" y="32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25" name="Oval 25"/>
            <p:cNvSpPr>
              <a:spLocks noChangeArrowheads="1"/>
            </p:cNvSpPr>
            <p:nvPr/>
          </p:nvSpPr>
          <p:spPr bwMode="auto">
            <a:xfrm>
              <a:off x="4686" y="32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26" name="Oval 26"/>
            <p:cNvSpPr>
              <a:spLocks noChangeArrowheads="1"/>
            </p:cNvSpPr>
            <p:nvPr/>
          </p:nvSpPr>
          <p:spPr bwMode="auto">
            <a:xfrm>
              <a:off x="5160" y="3222"/>
              <a:ext cx="78" cy="66"/>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sp>
          <p:nvSpPr>
            <p:cNvPr id="42027" name="Line 27"/>
            <p:cNvSpPr>
              <a:spLocks noChangeShapeType="1"/>
            </p:cNvSpPr>
            <p:nvPr/>
          </p:nvSpPr>
          <p:spPr bwMode="auto">
            <a:xfrm>
              <a:off x="4842" y="3252"/>
              <a:ext cx="240" cy="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2028" name="Text Box 28"/>
            <p:cNvSpPr txBox="1">
              <a:spLocks noChangeArrowheads="1"/>
            </p:cNvSpPr>
            <p:nvPr/>
          </p:nvSpPr>
          <p:spPr bwMode="auto">
            <a:xfrm>
              <a:off x="4038" y="3090"/>
              <a:ext cx="37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COM</a:t>
              </a:r>
            </a:p>
          </p:txBody>
        </p:sp>
        <p:sp>
          <p:nvSpPr>
            <p:cNvPr id="42029" name="Text Box 29"/>
            <p:cNvSpPr txBox="1">
              <a:spLocks noChangeArrowheads="1"/>
            </p:cNvSpPr>
            <p:nvPr/>
          </p:nvSpPr>
          <p:spPr bwMode="auto">
            <a:xfrm>
              <a:off x="4380" y="329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01</a:t>
              </a:r>
            </a:p>
          </p:txBody>
        </p:sp>
        <p:sp>
          <p:nvSpPr>
            <p:cNvPr id="42030" name="Text Box 30"/>
            <p:cNvSpPr txBox="1">
              <a:spLocks noChangeArrowheads="1"/>
            </p:cNvSpPr>
            <p:nvPr/>
          </p:nvSpPr>
          <p:spPr bwMode="auto">
            <a:xfrm>
              <a:off x="4614" y="3290"/>
              <a:ext cx="22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003399"/>
                  </a:solidFill>
                </a:rPr>
                <a:t>02</a:t>
              </a:r>
            </a:p>
          </p:txBody>
        </p:sp>
      </p:grpSp>
      <p:sp>
        <p:nvSpPr>
          <p:cNvPr id="50207" name="Text Box 31"/>
          <p:cNvSpPr txBox="1">
            <a:spLocks noChangeArrowheads="1"/>
          </p:cNvSpPr>
          <p:nvPr/>
        </p:nvSpPr>
        <p:spPr bwMode="auto">
          <a:xfrm>
            <a:off x="7296150" y="5524500"/>
            <a:ext cx="685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CC0066"/>
                </a:solidFill>
              </a:rPr>
              <a:t>PLC</a:t>
            </a:r>
          </a:p>
        </p:txBody>
      </p:sp>
      <p:sp>
        <p:nvSpPr>
          <p:cNvPr id="50208" name="Line 32"/>
          <p:cNvSpPr>
            <a:spLocks noChangeShapeType="1"/>
          </p:cNvSpPr>
          <p:nvPr/>
        </p:nvSpPr>
        <p:spPr bwMode="auto">
          <a:xfrm>
            <a:off x="3143250" y="5067300"/>
            <a:ext cx="1200150" cy="0"/>
          </a:xfrm>
          <a:prstGeom prst="line">
            <a:avLst/>
          </a:prstGeom>
          <a:noFill/>
          <a:ln w="222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09" name="Line 33"/>
          <p:cNvSpPr>
            <a:spLocks noChangeShapeType="1"/>
          </p:cNvSpPr>
          <p:nvPr/>
        </p:nvSpPr>
        <p:spPr bwMode="auto">
          <a:xfrm>
            <a:off x="3829050" y="4305300"/>
            <a:ext cx="0" cy="742950"/>
          </a:xfrm>
          <a:prstGeom prst="line">
            <a:avLst/>
          </a:prstGeom>
          <a:noFill/>
          <a:ln w="57150">
            <a:solidFill>
              <a:srgbClr val="FF00FF"/>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0" name="Freeform 34"/>
          <p:cNvSpPr>
            <a:spLocks/>
          </p:cNvSpPr>
          <p:nvPr/>
        </p:nvSpPr>
        <p:spPr bwMode="auto">
          <a:xfrm>
            <a:off x="4981575" y="5191125"/>
            <a:ext cx="1714500" cy="666750"/>
          </a:xfrm>
          <a:custGeom>
            <a:avLst/>
            <a:gdLst>
              <a:gd name="T0" fmla="*/ 2147483647 w 528"/>
              <a:gd name="T1" fmla="*/ 0 h 432"/>
              <a:gd name="T2" fmla="*/ 2147483647 w 528"/>
              <a:gd name="T3" fmla="*/ 1029063802 h 432"/>
              <a:gd name="T4" fmla="*/ 0 w 528"/>
              <a:gd name="T5" fmla="*/ 1029063802 h 432"/>
              <a:gd name="T6" fmla="*/ 0 60000 65536"/>
              <a:gd name="T7" fmla="*/ 0 60000 65536"/>
              <a:gd name="T8" fmla="*/ 0 60000 65536"/>
              <a:gd name="T9" fmla="*/ 0 w 528"/>
              <a:gd name="T10" fmla="*/ 0 h 432"/>
              <a:gd name="T11" fmla="*/ 528 w 528"/>
              <a:gd name="T12" fmla="*/ 432 h 432"/>
            </a:gdLst>
            <a:ahLst/>
            <a:cxnLst>
              <a:cxn ang="T6">
                <a:pos x="T0" y="T1"/>
              </a:cxn>
              <a:cxn ang="T7">
                <a:pos x="T2" y="T3"/>
              </a:cxn>
              <a:cxn ang="T8">
                <a:pos x="T4" y="T5"/>
              </a:cxn>
            </a:cxnLst>
            <a:rect l="T9" t="T10" r="T11" b="T12"/>
            <a:pathLst>
              <a:path w="528" h="432">
                <a:moveTo>
                  <a:pt x="528" y="0"/>
                </a:moveTo>
                <a:lnTo>
                  <a:pt x="528" y="432"/>
                </a:lnTo>
                <a:lnTo>
                  <a:pt x="0" y="432"/>
                </a:lnTo>
              </a:path>
            </a:pathLst>
          </a:custGeom>
          <a:noFill/>
          <a:ln w="60325">
            <a:solidFill>
              <a:srgbClr val="0000FF"/>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11" name="Text Box 35"/>
          <p:cNvSpPr txBox="1">
            <a:spLocks noChangeArrowheads="1"/>
          </p:cNvSpPr>
          <p:nvPr/>
        </p:nvSpPr>
        <p:spPr bwMode="auto">
          <a:xfrm>
            <a:off x="1257300" y="6110288"/>
            <a:ext cx="2362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Loại DC 3 dây PNP</a:t>
            </a:r>
          </a:p>
        </p:txBody>
      </p:sp>
      <p:sp>
        <p:nvSpPr>
          <p:cNvPr id="50212" name="Line 36"/>
          <p:cNvSpPr>
            <a:spLocks noChangeShapeType="1"/>
          </p:cNvSpPr>
          <p:nvPr/>
        </p:nvSpPr>
        <p:spPr bwMode="auto">
          <a:xfrm flipV="1">
            <a:off x="1200150" y="3829050"/>
            <a:ext cx="6800850" cy="19050"/>
          </a:xfrm>
          <a:prstGeom prst="line">
            <a:avLst/>
          </a:prstGeom>
          <a:noFill/>
          <a:ln w="76200" cmpd="tri">
            <a:solidFill>
              <a:srgbClr val="FF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3" name="Text Box 37"/>
          <p:cNvSpPr txBox="1">
            <a:spLocks noChangeArrowheads="1"/>
          </p:cNvSpPr>
          <p:nvPr/>
        </p:nvSpPr>
        <p:spPr bwMode="auto">
          <a:xfrm>
            <a:off x="5105400" y="2438400"/>
            <a:ext cx="6477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993366"/>
                </a:solidFill>
              </a:rPr>
              <a:t>24VDC</a:t>
            </a:r>
          </a:p>
        </p:txBody>
      </p:sp>
      <p:sp>
        <p:nvSpPr>
          <p:cNvPr id="50214" name="Line 38"/>
          <p:cNvSpPr>
            <a:spLocks noChangeShapeType="1"/>
          </p:cNvSpPr>
          <p:nvPr/>
        </p:nvSpPr>
        <p:spPr bwMode="auto">
          <a:xfrm>
            <a:off x="4648200" y="2543175"/>
            <a:ext cx="3810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5" name="Line 39"/>
          <p:cNvSpPr>
            <a:spLocks noChangeShapeType="1"/>
          </p:cNvSpPr>
          <p:nvPr/>
        </p:nvSpPr>
        <p:spPr bwMode="auto">
          <a:xfrm>
            <a:off x="4724400" y="2619375"/>
            <a:ext cx="2286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6" name="Line 40"/>
          <p:cNvSpPr>
            <a:spLocks noChangeShapeType="1"/>
          </p:cNvSpPr>
          <p:nvPr/>
        </p:nvSpPr>
        <p:spPr bwMode="auto">
          <a:xfrm>
            <a:off x="4972050" y="2371725"/>
            <a:ext cx="228600" cy="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7" name="Line 41"/>
          <p:cNvSpPr>
            <a:spLocks noChangeShapeType="1"/>
          </p:cNvSpPr>
          <p:nvPr/>
        </p:nvSpPr>
        <p:spPr bwMode="auto">
          <a:xfrm>
            <a:off x="5086350" y="2286000"/>
            <a:ext cx="0" cy="17145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8" name="Line 42"/>
          <p:cNvSpPr>
            <a:spLocks noChangeShapeType="1"/>
          </p:cNvSpPr>
          <p:nvPr/>
        </p:nvSpPr>
        <p:spPr bwMode="auto">
          <a:xfrm>
            <a:off x="4972050" y="2743200"/>
            <a:ext cx="228600" cy="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19" name="Freeform 43"/>
          <p:cNvSpPr>
            <a:spLocks/>
          </p:cNvSpPr>
          <p:nvPr/>
        </p:nvSpPr>
        <p:spPr bwMode="auto">
          <a:xfrm>
            <a:off x="4562475" y="1647825"/>
            <a:ext cx="266700" cy="866775"/>
          </a:xfrm>
          <a:custGeom>
            <a:avLst/>
            <a:gdLst>
              <a:gd name="T0" fmla="*/ 423386250 w 168"/>
              <a:gd name="T1" fmla="*/ 1376005313 h 546"/>
              <a:gd name="T2" fmla="*/ 423386250 w 168"/>
              <a:gd name="T3" fmla="*/ 0 h 546"/>
              <a:gd name="T4" fmla="*/ 0 w 168"/>
              <a:gd name="T5" fmla="*/ 0 h 546"/>
              <a:gd name="T6" fmla="*/ 0 60000 65536"/>
              <a:gd name="T7" fmla="*/ 0 60000 65536"/>
              <a:gd name="T8" fmla="*/ 0 60000 65536"/>
              <a:gd name="T9" fmla="*/ 0 w 168"/>
              <a:gd name="T10" fmla="*/ 0 h 546"/>
              <a:gd name="T11" fmla="*/ 168 w 168"/>
              <a:gd name="T12" fmla="*/ 546 h 546"/>
            </a:gdLst>
            <a:ahLst/>
            <a:cxnLst>
              <a:cxn ang="T6">
                <a:pos x="T0" y="T1"/>
              </a:cxn>
              <a:cxn ang="T7">
                <a:pos x="T2" y="T3"/>
              </a:cxn>
              <a:cxn ang="T8">
                <a:pos x="T4" y="T5"/>
              </a:cxn>
            </a:cxnLst>
            <a:rect l="T9" t="T10" r="T11" b="T12"/>
            <a:pathLst>
              <a:path w="168" h="546">
                <a:moveTo>
                  <a:pt x="168" y="546"/>
                </a:moveTo>
                <a:lnTo>
                  <a:pt x="168" y="0"/>
                </a:lnTo>
                <a:lnTo>
                  <a:pt x="0" y="0"/>
                </a:lnTo>
              </a:path>
            </a:pathLst>
          </a:custGeom>
          <a:noFill/>
          <a:ln w="47625">
            <a:solidFill>
              <a:srgbClr val="9933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20" name="Freeform 44"/>
          <p:cNvSpPr>
            <a:spLocks/>
          </p:cNvSpPr>
          <p:nvPr/>
        </p:nvSpPr>
        <p:spPr bwMode="auto">
          <a:xfrm>
            <a:off x="4610100" y="2619375"/>
            <a:ext cx="228600" cy="762000"/>
          </a:xfrm>
          <a:custGeom>
            <a:avLst/>
            <a:gdLst>
              <a:gd name="T0" fmla="*/ 362902500 w 144"/>
              <a:gd name="T1" fmla="*/ 0 h 480"/>
              <a:gd name="T2" fmla="*/ 362902500 w 144"/>
              <a:gd name="T3" fmla="*/ 1209675000 h 480"/>
              <a:gd name="T4" fmla="*/ 0 w 144"/>
              <a:gd name="T5" fmla="*/ 1209675000 h 480"/>
              <a:gd name="T6" fmla="*/ 0 60000 65536"/>
              <a:gd name="T7" fmla="*/ 0 60000 65536"/>
              <a:gd name="T8" fmla="*/ 0 60000 65536"/>
              <a:gd name="T9" fmla="*/ 0 w 144"/>
              <a:gd name="T10" fmla="*/ 0 h 480"/>
              <a:gd name="T11" fmla="*/ 144 w 144"/>
              <a:gd name="T12" fmla="*/ 480 h 480"/>
            </a:gdLst>
            <a:ahLst/>
            <a:cxnLst>
              <a:cxn ang="T6">
                <a:pos x="T0" y="T1"/>
              </a:cxn>
              <a:cxn ang="T7">
                <a:pos x="T2" y="T3"/>
              </a:cxn>
              <a:cxn ang="T8">
                <a:pos x="T4" y="T5"/>
              </a:cxn>
            </a:cxnLst>
            <a:rect l="T9" t="T10" r="T11" b="T12"/>
            <a:pathLst>
              <a:path w="144" h="480">
                <a:moveTo>
                  <a:pt x="144" y="0"/>
                </a:moveTo>
                <a:lnTo>
                  <a:pt x="144" y="480"/>
                </a:lnTo>
                <a:lnTo>
                  <a:pt x="0" y="480"/>
                </a:lnTo>
              </a:path>
            </a:pathLst>
          </a:custGeom>
          <a:noFill/>
          <a:ln w="47625">
            <a:solidFill>
              <a:srgbClr val="9933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21" name="Freeform 45"/>
          <p:cNvSpPr>
            <a:spLocks/>
          </p:cNvSpPr>
          <p:nvPr/>
        </p:nvSpPr>
        <p:spPr bwMode="auto">
          <a:xfrm>
            <a:off x="4114800" y="2600325"/>
            <a:ext cx="2705100" cy="619125"/>
          </a:xfrm>
          <a:custGeom>
            <a:avLst/>
            <a:gdLst>
              <a:gd name="T0" fmla="*/ 2147483647 w 1680"/>
              <a:gd name="T1" fmla="*/ 499109876 h 384"/>
              <a:gd name="T2" fmla="*/ 2147483647 w 1680"/>
              <a:gd name="T3" fmla="*/ 998218140 h 384"/>
              <a:gd name="T4" fmla="*/ 1493381048 w 1680"/>
              <a:gd name="T5" fmla="*/ 998218140 h 384"/>
              <a:gd name="T6" fmla="*/ 1368931957 w 1680"/>
              <a:gd name="T7" fmla="*/ 873440268 h 384"/>
              <a:gd name="T8" fmla="*/ 995587902 w 1680"/>
              <a:gd name="T9" fmla="*/ 873440268 h 384"/>
              <a:gd name="T10" fmla="*/ 871138811 w 1680"/>
              <a:gd name="T11" fmla="*/ 998218140 h 384"/>
              <a:gd name="T12" fmla="*/ 0 w 1680"/>
              <a:gd name="T13" fmla="*/ 998218140 h 384"/>
              <a:gd name="T14" fmla="*/ 0 w 1680"/>
              <a:gd name="T15" fmla="*/ 0 h 384"/>
              <a:gd name="T16" fmla="*/ 0 60000 65536"/>
              <a:gd name="T17" fmla="*/ 0 60000 65536"/>
              <a:gd name="T18" fmla="*/ 0 60000 65536"/>
              <a:gd name="T19" fmla="*/ 0 60000 65536"/>
              <a:gd name="T20" fmla="*/ 0 60000 65536"/>
              <a:gd name="T21" fmla="*/ 0 60000 65536"/>
              <a:gd name="T22" fmla="*/ 0 60000 65536"/>
              <a:gd name="T23" fmla="*/ 0 60000 65536"/>
              <a:gd name="T24" fmla="*/ 0 w 1680"/>
              <a:gd name="T25" fmla="*/ 0 h 384"/>
              <a:gd name="T26" fmla="*/ 1680 w 1680"/>
              <a:gd name="T27" fmla="*/ 384 h 3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80" h="384">
                <a:moveTo>
                  <a:pt x="1680" y="192"/>
                </a:moveTo>
                <a:lnTo>
                  <a:pt x="1680" y="384"/>
                </a:lnTo>
                <a:lnTo>
                  <a:pt x="576" y="384"/>
                </a:lnTo>
                <a:lnTo>
                  <a:pt x="528" y="336"/>
                </a:lnTo>
                <a:lnTo>
                  <a:pt x="384" y="336"/>
                </a:lnTo>
                <a:lnTo>
                  <a:pt x="336" y="384"/>
                </a:lnTo>
                <a:lnTo>
                  <a:pt x="0" y="384"/>
                </a:lnTo>
                <a:lnTo>
                  <a:pt x="0" y="0"/>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22" name="Line 46"/>
          <p:cNvSpPr>
            <a:spLocks noChangeShapeType="1"/>
          </p:cNvSpPr>
          <p:nvPr/>
        </p:nvSpPr>
        <p:spPr bwMode="auto">
          <a:xfrm>
            <a:off x="4733925" y="5038725"/>
            <a:ext cx="3810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23" name="Line 47"/>
          <p:cNvSpPr>
            <a:spLocks noChangeShapeType="1"/>
          </p:cNvSpPr>
          <p:nvPr/>
        </p:nvSpPr>
        <p:spPr bwMode="auto">
          <a:xfrm>
            <a:off x="4810125" y="5114925"/>
            <a:ext cx="228600" cy="0"/>
          </a:xfrm>
          <a:prstGeom prst="line">
            <a:avLst/>
          </a:prstGeom>
          <a:noFill/>
          <a:ln w="476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24" name="Line 48"/>
          <p:cNvSpPr>
            <a:spLocks noChangeShapeType="1"/>
          </p:cNvSpPr>
          <p:nvPr/>
        </p:nvSpPr>
        <p:spPr bwMode="auto">
          <a:xfrm>
            <a:off x="5057775" y="4867275"/>
            <a:ext cx="228600" cy="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25" name="Line 49"/>
          <p:cNvSpPr>
            <a:spLocks noChangeShapeType="1"/>
          </p:cNvSpPr>
          <p:nvPr/>
        </p:nvSpPr>
        <p:spPr bwMode="auto">
          <a:xfrm>
            <a:off x="5172075" y="4781550"/>
            <a:ext cx="0" cy="17145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26" name="Line 50"/>
          <p:cNvSpPr>
            <a:spLocks noChangeShapeType="1"/>
          </p:cNvSpPr>
          <p:nvPr/>
        </p:nvSpPr>
        <p:spPr bwMode="auto">
          <a:xfrm>
            <a:off x="5057775" y="5238750"/>
            <a:ext cx="228600" cy="0"/>
          </a:xfrm>
          <a:prstGeom prst="line">
            <a:avLst/>
          </a:prstGeom>
          <a:noFill/>
          <a:ln w="34925">
            <a:solidFill>
              <a:srgbClr val="993366"/>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227" name="Freeform 51"/>
          <p:cNvSpPr>
            <a:spLocks/>
          </p:cNvSpPr>
          <p:nvPr/>
        </p:nvSpPr>
        <p:spPr bwMode="auto">
          <a:xfrm>
            <a:off x="4648200" y="4267200"/>
            <a:ext cx="266700" cy="752475"/>
          </a:xfrm>
          <a:custGeom>
            <a:avLst/>
            <a:gdLst>
              <a:gd name="T0" fmla="*/ 423386250 w 168"/>
              <a:gd name="T1" fmla="*/ 1037030450 h 546"/>
              <a:gd name="T2" fmla="*/ 423386250 w 168"/>
              <a:gd name="T3" fmla="*/ 0 h 546"/>
              <a:gd name="T4" fmla="*/ 0 w 168"/>
              <a:gd name="T5" fmla="*/ 0 h 546"/>
              <a:gd name="T6" fmla="*/ 0 60000 65536"/>
              <a:gd name="T7" fmla="*/ 0 60000 65536"/>
              <a:gd name="T8" fmla="*/ 0 60000 65536"/>
              <a:gd name="T9" fmla="*/ 0 w 168"/>
              <a:gd name="T10" fmla="*/ 0 h 546"/>
              <a:gd name="T11" fmla="*/ 168 w 168"/>
              <a:gd name="T12" fmla="*/ 546 h 546"/>
            </a:gdLst>
            <a:ahLst/>
            <a:cxnLst>
              <a:cxn ang="T6">
                <a:pos x="T0" y="T1"/>
              </a:cxn>
              <a:cxn ang="T7">
                <a:pos x="T2" y="T3"/>
              </a:cxn>
              <a:cxn ang="T8">
                <a:pos x="T4" y="T5"/>
              </a:cxn>
            </a:cxnLst>
            <a:rect l="T9" t="T10" r="T11" b="T12"/>
            <a:pathLst>
              <a:path w="168" h="546">
                <a:moveTo>
                  <a:pt x="168" y="546"/>
                </a:moveTo>
                <a:lnTo>
                  <a:pt x="168" y="0"/>
                </a:lnTo>
                <a:lnTo>
                  <a:pt x="0" y="0"/>
                </a:lnTo>
              </a:path>
            </a:pathLst>
          </a:custGeom>
          <a:noFill/>
          <a:ln w="47625">
            <a:solidFill>
              <a:srgbClr val="9933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28" name="Freeform 52"/>
          <p:cNvSpPr>
            <a:spLocks/>
          </p:cNvSpPr>
          <p:nvPr/>
        </p:nvSpPr>
        <p:spPr bwMode="auto">
          <a:xfrm>
            <a:off x="4695825" y="5133975"/>
            <a:ext cx="228600" cy="733425"/>
          </a:xfrm>
          <a:custGeom>
            <a:avLst/>
            <a:gdLst>
              <a:gd name="T0" fmla="*/ 362902500 w 144"/>
              <a:gd name="T1" fmla="*/ 0 h 480"/>
              <a:gd name="T2" fmla="*/ 362902500 w 144"/>
              <a:gd name="T3" fmla="*/ 1120650480 h 480"/>
              <a:gd name="T4" fmla="*/ 0 w 144"/>
              <a:gd name="T5" fmla="*/ 1120650480 h 480"/>
              <a:gd name="T6" fmla="*/ 0 60000 65536"/>
              <a:gd name="T7" fmla="*/ 0 60000 65536"/>
              <a:gd name="T8" fmla="*/ 0 60000 65536"/>
              <a:gd name="T9" fmla="*/ 0 w 144"/>
              <a:gd name="T10" fmla="*/ 0 h 480"/>
              <a:gd name="T11" fmla="*/ 144 w 144"/>
              <a:gd name="T12" fmla="*/ 480 h 480"/>
            </a:gdLst>
            <a:ahLst/>
            <a:cxnLst>
              <a:cxn ang="T6">
                <a:pos x="T0" y="T1"/>
              </a:cxn>
              <a:cxn ang="T7">
                <a:pos x="T2" y="T3"/>
              </a:cxn>
              <a:cxn ang="T8">
                <a:pos x="T4" y="T5"/>
              </a:cxn>
            </a:cxnLst>
            <a:rect l="T9" t="T10" r="T11" b="T12"/>
            <a:pathLst>
              <a:path w="144" h="480">
                <a:moveTo>
                  <a:pt x="144" y="0"/>
                </a:moveTo>
                <a:lnTo>
                  <a:pt x="144" y="480"/>
                </a:lnTo>
                <a:lnTo>
                  <a:pt x="0" y="480"/>
                </a:lnTo>
              </a:path>
            </a:pathLst>
          </a:custGeom>
          <a:noFill/>
          <a:ln w="47625">
            <a:solidFill>
              <a:srgbClr val="9933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29" name="Text Box 53"/>
          <p:cNvSpPr txBox="1">
            <a:spLocks noChangeArrowheads="1"/>
          </p:cNvSpPr>
          <p:nvPr/>
        </p:nvSpPr>
        <p:spPr bwMode="auto">
          <a:xfrm>
            <a:off x="5133975" y="4953000"/>
            <a:ext cx="6477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000" b="1" smtClean="0">
                <a:solidFill>
                  <a:srgbClr val="993366"/>
                </a:solidFill>
              </a:rPr>
              <a:t>24VDC</a:t>
            </a:r>
          </a:p>
        </p:txBody>
      </p:sp>
      <p:sp>
        <p:nvSpPr>
          <p:cNvPr id="50230" name="Freeform 54"/>
          <p:cNvSpPr>
            <a:spLocks/>
          </p:cNvSpPr>
          <p:nvPr/>
        </p:nvSpPr>
        <p:spPr bwMode="auto">
          <a:xfrm>
            <a:off x="4191000" y="4495800"/>
            <a:ext cx="2971800" cy="609600"/>
          </a:xfrm>
          <a:custGeom>
            <a:avLst/>
            <a:gdLst>
              <a:gd name="T0" fmla="*/ 2147483647 w 1872"/>
              <a:gd name="T1" fmla="*/ 967740000 h 384"/>
              <a:gd name="T2" fmla="*/ 2147483647 w 1872"/>
              <a:gd name="T3" fmla="*/ 120967500 h 384"/>
              <a:gd name="T4" fmla="*/ 1572577500 w 1872"/>
              <a:gd name="T5" fmla="*/ 120967500 h 384"/>
              <a:gd name="T6" fmla="*/ 1451610000 w 1872"/>
              <a:gd name="T7" fmla="*/ 0 h 384"/>
              <a:gd name="T8" fmla="*/ 846772500 w 1872"/>
              <a:gd name="T9" fmla="*/ 0 h 384"/>
              <a:gd name="T10" fmla="*/ 725805000 w 1872"/>
              <a:gd name="T11" fmla="*/ 120967500 h 384"/>
              <a:gd name="T12" fmla="*/ 0 w 1872"/>
              <a:gd name="T13" fmla="*/ 120967500 h 384"/>
              <a:gd name="T14" fmla="*/ 0 w 1872"/>
              <a:gd name="T15" fmla="*/ 846772500 h 384"/>
              <a:gd name="T16" fmla="*/ 0 60000 65536"/>
              <a:gd name="T17" fmla="*/ 0 60000 65536"/>
              <a:gd name="T18" fmla="*/ 0 60000 65536"/>
              <a:gd name="T19" fmla="*/ 0 60000 65536"/>
              <a:gd name="T20" fmla="*/ 0 60000 65536"/>
              <a:gd name="T21" fmla="*/ 0 60000 65536"/>
              <a:gd name="T22" fmla="*/ 0 60000 65536"/>
              <a:gd name="T23" fmla="*/ 0 60000 65536"/>
              <a:gd name="T24" fmla="*/ 0 w 1872"/>
              <a:gd name="T25" fmla="*/ 0 h 384"/>
              <a:gd name="T26" fmla="*/ 1872 w 1872"/>
              <a:gd name="T27" fmla="*/ 384 h 3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72" h="384">
                <a:moveTo>
                  <a:pt x="1872" y="384"/>
                </a:moveTo>
                <a:lnTo>
                  <a:pt x="1872" y="48"/>
                </a:lnTo>
                <a:lnTo>
                  <a:pt x="624" y="48"/>
                </a:lnTo>
                <a:lnTo>
                  <a:pt x="576" y="0"/>
                </a:lnTo>
                <a:lnTo>
                  <a:pt x="336" y="0"/>
                </a:lnTo>
                <a:lnTo>
                  <a:pt x="288" y="48"/>
                </a:lnTo>
                <a:lnTo>
                  <a:pt x="0" y="48"/>
                </a:lnTo>
                <a:lnTo>
                  <a:pt x="0" y="336"/>
                </a:lnTo>
              </a:path>
            </a:pathLst>
          </a:custGeom>
          <a:noFill/>
          <a:ln w="47625">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50231" name="Text Box 55"/>
          <p:cNvSpPr txBox="1">
            <a:spLocks noChangeArrowheads="1"/>
          </p:cNvSpPr>
          <p:nvPr/>
        </p:nvSpPr>
        <p:spPr bwMode="auto">
          <a:xfrm>
            <a:off x="3800475" y="5029200"/>
            <a:ext cx="428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200" b="1" smtClean="0">
                <a:solidFill>
                  <a:srgbClr val="003399"/>
                </a:solidFill>
              </a:rPr>
              <a:t>out</a:t>
            </a:r>
          </a:p>
        </p:txBody>
      </p:sp>
    </p:spTree>
    <p:extLst>
      <p:ext uri="{BB962C8B-B14F-4D97-AF65-F5344CB8AC3E}">
        <p14:creationId xmlns:p14="http://schemas.microsoft.com/office/powerpoint/2010/main" val="309041964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ox(out)">
                                      <p:cBhvr>
                                        <p:cTn id="7" dur="500"/>
                                        <p:tgtEl>
                                          <p:spTgt spid="50178"/>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50179"/>
                                        </p:tgtEl>
                                        <p:attrNameLst>
                                          <p:attrName>style.visibility</p:attrName>
                                        </p:attrNameLst>
                                      </p:cBhvr>
                                      <p:to>
                                        <p:strVal val="visible"/>
                                      </p:to>
                                    </p:set>
                                    <p:animEffect transition="in" filter="dissolve">
                                      <p:cBhvr>
                                        <p:cTn id="11" dur="500"/>
                                        <p:tgtEl>
                                          <p:spTgt spid="50179"/>
                                        </p:tgtEl>
                                      </p:cBhvr>
                                    </p:animEffect>
                                  </p:childTnLst>
                                </p:cTn>
                              </p:par>
                              <p:par>
                                <p:cTn id="12" presetID="9"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50190"/>
                                        </p:tgtEl>
                                        <p:attrNameLst>
                                          <p:attrName>style.visibility</p:attrName>
                                        </p:attrNameLst>
                                      </p:cBhvr>
                                      <p:to>
                                        <p:strVal val="visible"/>
                                      </p:to>
                                    </p:set>
                                    <p:animEffect transition="in" filter="dissolve">
                                      <p:cBhvr>
                                        <p:cTn id="17" dur="500"/>
                                        <p:tgtEl>
                                          <p:spTgt spid="50190"/>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0191"/>
                                        </p:tgtEl>
                                        <p:attrNameLst>
                                          <p:attrName>style.visibility</p:attrName>
                                        </p:attrNameLst>
                                      </p:cBhvr>
                                      <p:to>
                                        <p:strVal val="visible"/>
                                      </p:to>
                                    </p:set>
                                    <p:animEffect transition="in" filter="dissolve">
                                      <p:cBhvr>
                                        <p:cTn id="20" dur="500"/>
                                        <p:tgtEl>
                                          <p:spTgt spid="50191"/>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50192"/>
                                        </p:tgtEl>
                                        <p:attrNameLst>
                                          <p:attrName>style.visibility</p:attrName>
                                        </p:attrNameLst>
                                      </p:cBhvr>
                                      <p:to>
                                        <p:strVal val="visible"/>
                                      </p:to>
                                    </p:set>
                                    <p:animEffect transition="in" filter="dissolve">
                                      <p:cBhvr>
                                        <p:cTn id="23" dur="500"/>
                                        <p:tgtEl>
                                          <p:spTgt spid="50192"/>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50193"/>
                                        </p:tgtEl>
                                        <p:attrNameLst>
                                          <p:attrName>style.visibility</p:attrName>
                                        </p:attrNameLst>
                                      </p:cBhvr>
                                      <p:to>
                                        <p:strVal val="visible"/>
                                      </p:to>
                                    </p:set>
                                    <p:animEffect transition="in" filter="dissolve">
                                      <p:cBhvr>
                                        <p:cTn id="26" dur="500"/>
                                        <p:tgtEl>
                                          <p:spTgt spid="50193"/>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50194"/>
                                        </p:tgtEl>
                                        <p:attrNameLst>
                                          <p:attrName>style.visibility</p:attrName>
                                        </p:attrNameLst>
                                      </p:cBhvr>
                                      <p:to>
                                        <p:strVal val="visible"/>
                                      </p:to>
                                    </p:set>
                                    <p:animEffect transition="in" filter="dissolve">
                                      <p:cBhvr>
                                        <p:cTn id="29" dur="500"/>
                                        <p:tgtEl>
                                          <p:spTgt spid="50194"/>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50195"/>
                                        </p:tgtEl>
                                        <p:attrNameLst>
                                          <p:attrName>style.visibility</p:attrName>
                                        </p:attrNameLst>
                                      </p:cBhvr>
                                      <p:to>
                                        <p:strVal val="visible"/>
                                      </p:to>
                                    </p:set>
                                    <p:animEffect transition="in" filter="dissolve">
                                      <p:cBhvr>
                                        <p:cTn id="32" dur="500"/>
                                        <p:tgtEl>
                                          <p:spTgt spid="50195"/>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50213"/>
                                        </p:tgtEl>
                                        <p:attrNameLst>
                                          <p:attrName>style.visibility</p:attrName>
                                        </p:attrNameLst>
                                      </p:cBhvr>
                                      <p:to>
                                        <p:strVal val="visible"/>
                                      </p:to>
                                    </p:set>
                                    <p:animEffect transition="in" filter="dissolve">
                                      <p:cBhvr>
                                        <p:cTn id="35" dur="500"/>
                                        <p:tgtEl>
                                          <p:spTgt spid="50213"/>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50214"/>
                                        </p:tgtEl>
                                        <p:attrNameLst>
                                          <p:attrName>style.visibility</p:attrName>
                                        </p:attrNameLst>
                                      </p:cBhvr>
                                      <p:to>
                                        <p:strVal val="visible"/>
                                      </p:to>
                                    </p:set>
                                    <p:animEffect transition="in" filter="dissolve">
                                      <p:cBhvr>
                                        <p:cTn id="38" dur="500"/>
                                        <p:tgtEl>
                                          <p:spTgt spid="50214"/>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50215"/>
                                        </p:tgtEl>
                                        <p:attrNameLst>
                                          <p:attrName>style.visibility</p:attrName>
                                        </p:attrNameLst>
                                      </p:cBhvr>
                                      <p:to>
                                        <p:strVal val="visible"/>
                                      </p:to>
                                    </p:set>
                                    <p:animEffect transition="in" filter="dissolve">
                                      <p:cBhvr>
                                        <p:cTn id="41" dur="500"/>
                                        <p:tgtEl>
                                          <p:spTgt spid="50215"/>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50216"/>
                                        </p:tgtEl>
                                        <p:attrNameLst>
                                          <p:attrName>style.visibility</p:attrName>
                                        </p:attrNameLst>
                                      </p:cBhvr>
                                      <p:to>
                                        <p:strVal val="visible"/>
                                      </p:to>
                                    </p:set>
                                    <p:animEffect transition="in" filter="dissolve">
                                      <p:cBhvr>
                                        <p:cTn id="44" dur="500"/>
                                        <p:tgtEl>
                                          <p:spTgt spid="50216"/>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50217"/>
                                        </p:tgtEl>
                                        <p:attrNameLst>
                                          <p:attrName>style.visibility</p:attrName>
                                        </p:attrNameLst>
                                      </p:cBhvr>
                                      <p:to>
                                        <p:strVal val="visible"/>
                                      </p:to>
                                    </p:set>
                                    <p:animEffect transition="in" filter="dissolve">
                                      <p:cBhvr>
                                        <p:cTn id="47" dur="500"/>
                                        <p:tgtEl>
                                          <p:spTgt spid="50217"/>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50218"/>
                                        </p:tgtEl>
                                        <p:attrNameLst>
                                          <p:attrName>style.visibility</p:attrName>
                                        </p:attrNameLst>
                                      </p:cBhvr>
                                      <p:to>
                                        <p:strVal val="visible"/>
                                      </p:to>
                                    </p:set>
                                    <p:animEffect transition="in" filter="dissolve">
                                      <p:cBhvr>
                                        <p:cTn id="50" dur="500"/>
                                        <p:tgtEl>
                                          <p:spTgt spid="50218"/>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50219"/>
                                        </p:tgtEl>
                                        <p:attrNameLst>
                                          <p:attrName>style.visibility</p:attrName>
                                        </p:attrNameLst>
                                      </p:cBhvr>
                                      <p:to>
                                        <p:strVal val="visible"/>
                                      </p:to>
                                    </p:set>
                                    <p:animEffect transition="in" filter="dissolve">
                                      <p:cBhvr>
                                        <p:cTn id="53" dur="500"/>
                                        <p:tgtEl>
                                          <p:spTgt spid="50219"/>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50220"/>
                                        </p:tgtEl>
                                        <p:attrNameLst>
                                          <p:attrName>style.visibility</p:attrName>
                                        </p:attrNameLst>
                                      </p:cBhvr>
                                      <p:to>
                                        <p:strVal val="visible"/>
                                      </p:to>
                                    </p:set>
                                    <p:animEffect transition="in" filter="dissolve">
                                      <p:cBhvr>
                                        <p:cTn id="56" dur="500"/>
                                        <p:tgtEl>
                                          <p:spTgt spid="50220"/>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50221"/>
                                        </p:tgtEl>
                                        <p:attrNameLst>
                                          <p:attrName>style.visibility</p:attrName>
                                        </p:attrNameLst>
                                      </p:cBhvr>
                                      <p:to>
                                        <p:strVal val="visible"/>
                                      </p:to>
                                    </p:set>
                                    <p:animEffect transition="in" filter="dissolve">
                                      <p:cBhvr>
                                        <p:cTn id="59" dur="500"/>
                                        <p:tgtEl>
                                          <p:spTgt spid="50221"/>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9" presetClass="entr" presetSubtype="0" fill="hold" nodeType="clickEffect">
                                  <p:stCondLst>
                                    <p:cond delay="0"/>
                                  </p:stCondLst>
                                  <p:childTnLst>
                                    <p:set>
                                      <p:cBhvr>
                                        <p:cTn id="63" dur="1" fill="hold">
                                          <p:stCondLst>
                                            <p:cond delay="0"/>
                                          </p:stCondLst>
                                        </p:cTn>
                                        <p:tgtEl>
                                          <p:spTgt spid="50196"/>
                                        </p:tgtEl>
                                        <p:attrNameLst>
                                          <p:attrName>style.visibility</p:attrName>
                                        </p:attrNameLst>
                                      </p:cBhvr>
                                      <p:to>
                                        <p:strVal val="visible"/>
                                      </p:to>
                                    </p:set>
                                    <p:animEffect transition="in" filter="dissolve">
                                      <p:cBhvr>
                                        <p:cTn id="64" dur="500"/>
                                        <p:tgtEl>
                                          <p:spTgt spid="50196"/>
                                        </p:tgtEl>
                                      </p:cBhvr>
                                    </p:animEffect>
                                  </p:childTnLst>
                                </p:cTn>
                              </p:par>
                              <p:par>
                                <p:cTn id="65" presetID="9" presetClass="entr" presetSubtype="0"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dissolve">
                                      <p:cBhvr>
                                        <p:cTn id="67" dur="500"/>
                                        <p:tgtEl>
                                          <p:spTgt spid="3"/>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50207"/>
                                        </p:tgtEl>
                                        <p:attrNameLst>
                                          <p:attrName>style.visibility</p:attrName>
                                        </p:attrNameLst>
                                      </p:cBhvr>
                                      <p:to>
                                        <p:strVal val="visible"/>
                                      </p:to>
                                    </p:set>
                                    <p:animEffect transition="in" filter="dissolve">
                                      <p:cBhvr>
                                        <p:cTn id="70" dur="500"/>
                                        <p:tgtEl>
                                          <p:spTgt spid="50207"/>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50208"/>
                                        </p:tgtEl>
                                        <p:attrNameLst>
                                          <p:attrName>style.visibility</p:attrName>
                                        </p:attrNameLst>
                                      </p:cBhvr>
                                      <p:to>
                                        <p:strVal val="visible"/>
                                      </p:to>
                                    </p:set>
                                    <p:animEffect transition="in" filter="dissolve">
                                      <p:cBhvr>
                                        <p:cTn id="73" dur="500"/>
                                        <p:tgtEl>
                                          <p:spTgt spid="50208"/>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50209"/>
                                        </p:tgtEl>
                                        <p:attrNameLst>
                                          <p:attrName>style.visibility</p:attrName>
                                        </p:attrNameLst>
                                      </p:cBhvr>
                                      <p:to>
                                        <p:strVal val="visible"/>
                                      </p:to>
                                    </p:set>
                                    <p:animEffect transition="in" filter="dissolve">
                                      <p:cBhvr>
                                        <p:cTn id="76" dur="500"/>
                                        <p:tgtEl>
                                          <p:spTgt spid="50209"/>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50210"/>
                                        </p:tgtEl>
                                        <p:attrNameLst>
                                          <p:attrName>style.visibility</p:attrName>
                                        </p:attrNameLst>
                                      </p:cBhvr>
                                      <p:to>
                                        <p:strVal val="visible"/>
                                      </p:to>
                                    </p:set>
                                    <p:animEffect transition="in" filter="dissolve">
                                      <p:cBhvr>
                                        <p:cTn id="79" dur="500"/>
                                        <p:tgtEl>
                                          <p:spTgt spid="50210"/>
                                        </p:tgtEl>
                                      </p:cBhvr>
                                    </p:animEffect>
                                  </p:childTnLst>
                                </p:cTn>
                              </p:par>
                              <p:par>
                                <p:cTn id="80" presetID="9" presetClass="entr" presetSubtype="0" fill="hold" grpId="0" nodeType="withEffect">
                                  <p:stCondLst>
                                    <p:cond delay="0"/>
                                  </p:stCondLst>
                                  <p:childTnLst>
                                    <p:set>
                                      <p:cBhvr>
                                        <p:cTn id="81" dur="1" fill="hold">
                                          <p:stCondLst>
                                            <p:cond delay="0"/>
                                          </p:stCondLst>
                                        </p:cTn>
                                        <p:tgtEl>
                                          <p:spTgt spid="50211"/>
                                        </p:tgtEl>
                                        <p:attrNameLst>
                                          <p:attrName>style.visibility</p:attrName>
                                        </p:attrNameLst>
                                      </p:cBhvr>
                                      <p:to>
                                        <p:strVal val="visible"/>
                                      </p:to>
                                    </p:set>
                                    <p:animEffect transition="in" filter="dissolve">
                                      <p:cBhvr>
                                        <p:cTn id="82" dur="500"/>
                                        <p:tgtEl>
                                          <p:spTgt spid="50211"/>
                                        </p:tgtEl>
                                      </p:cBhvr>
                                    </p:animEffect>
                                  </p:childTnLst>
                                </p:cTn>
                              </p:par>
                              <p:par>
                                <p:cTn id="83" presetID="9" presetClass="entr" presetSubtype="0" fill="hold" grpId="0" nodeType="withEffect">
                                  <p:stCondLst>
                                    <p:cond delay="0"/>
                                  </p:stCondLst>
                                  <p:childTnLst>
                                    <p:set>
                                      <p:cBhvr>
                                        <p:cTn id="84" dur="1" fill="hold">
                                          <p:stCondLst>
                                            <p:cond delay="0"/>
                                          </p:stCondLst>
                                        </p:cTn>
                                        <p:tgtEl>
                                          <p:spTgt spid="50212"/>
                                        </p:tgtEl>
                                        <p:attrNameLst>
                                          <p:attrName>style.visibility</p:attrName>
                                        </p:attrNameLst>
                                      </p:cBhvr>
                                      <p:to>
                                        <p:strVal val="visible"/>
                                      </p:to>
                                    </p:set>
                                    <p:animEffect transition="in" filter="dissolve">
                                      <p:cBhvr>
                                        <p:cTn id="85" dur="500"/>
                                        <p:tgtEl>
                                          <p:spTgt spid="50212"/>
                                        </p:tgtEl>
                                      </p:cBhvr>
                                    </p:animEffect>
                                  </p:childTnLst>
                                </p:cTn>
                              </p:par>
                              <p:par>
                                <p:cTn id="86" presetID="9" presetClass="entr" presetSubtype="0" fill="hold" grpId="0" nodeType="withEffect">
                                  <p:stCondLst>
                                    <p:cond delay="0"/>
                                  </p:stCondLst>
                                  <p:childTnLst>
                                    <p:set>
                                      <p:cBhvr>
                                        <p:cTn id="87" dur="1" fill="hold">
                                          <p:stCondLst>
                                            <p:cond delay="0"/>
                                          </p:stCondLst>
                                        </p:cTn>
                                        <p:tgtEl>
                                          <p:spTgt spid="50222"/>
                                        </p:tgtEl>
                                        <p:attrNameLst>
                                          <p:attrName>style.visibility</p:attrName>
                                        </p:attrNameLst>
                                      </p:cBhvr>
                                      <p:to>
                                        <p:strVal val="visible"/>
                                      </p:to>
                                    </p:set>
                                    <p:animEffect transition="in" filter="dissolve">
                                      <p:cBhvr>
                                        <p:cTn id="88" dur="500"/>
                                        <p:tgtEl>
                                          <p:spTgt spid="50222"/>
                                        </p:tgtEl>
                                      </p:cBhvr>
                                    </p:animEffect>
                                  </p:childTnLst>
                                </p:cTn>
                              </p:par>
                              <p:par>
                                <p:cTn id="89" presetID="9" presetClass="entr" presetSubtype="0" fill="hold" grpId="0" nodeType="withEffect">
                                  <p:stCondLst>
                                    <p:cond delay="0"/>
                                  </p:stCondLst>
                                  <p:childTnLst>
                                    <p:set>
                                      <p:cBhvr>
                                        <p:cTn id="90" dur="1" fill="hold">
                                          <p:stCondLst>
                                            <p:cond delay="0"/>
                                          </p:stCondLst>
                                        </p:cTn>
                                        <p:tgtEl>
                                          <p:spTgt spid="50223"/>
                                        </p:tgtEl>
                                        <p:attrNameLst>
                                          <p:attrName>style.visibility</p:attrName>
                                        </p:attrNameLst>
                                      </p:cBhvr>
                                      <p:to>
                                        <p:strVal val="visible"/>
                                      </p:to>
                                    </p:set>
                                    <p:animEffect transition="in" filter="dissolve">
                                      <p:cBhvr>
                                        <p:cTn id="91" dur="500"/>
                                        <p:tgtEl>
                                          <p:spTgt spid="50223"/>
                                        </p:tgtEl>
                                      </p:cBhvr>
                                    </p:animEffect>
                                  </p:childTnLst>
                                </p:cTn>
                              </p:par>
                              <p:par>
                                <p:cTn id="92" presetID="9" presetClass="entr" presetSubtype="0" fill="hold" grpId="0" nodeType="withEffect">
                                  <p:stCondLst>
                                    <p:cond delay="0"/>
                                  </p:stCondLst>
                                  <p:childTnLst>
                                    <p:set>
                                      <p:cBhvr>
                                        <p:cTn id="93" dur="1" fill="hold">
                                          <p:stCondLst>
                                            <p:cond delay="0"/>
                                          </p:stCondLst>
                                        </p:cTn>
                                        <p:tgtEl>
                                          <p:spTgt spid="50224"/>
                                        </p:tgtEl>
                                        <p:attrNameLst>
                                          <p:attrName>style.visibility</p:attrName>
                                        </p:attrNameLst>
                                      </p:cBhvr>
                                      <p:to>
                                        <p:strVal val="visible"/>
                                      </p:to>
                                    </p:set>
                                    <p:animEffect transition="in" filter="dissolve">
                                      <p:cBhvr>
                                        <p:cTn id="94" dur="500"/>
                                        <p:tgtEl>
                                          <p:spTgt spid="50224"/>
                                        </p:tgtEl>
                                      </p:cBhvr>
                                    </p:animEffect>
                                  </p:childTnLst>
                                </p:cTn>
                              </p:par>
                              <p:par>
                                <p:cTn id="95" presetID="9" presetClass="entr" presetSubtype="0" fill="hold" grpId="0" nodeType="withEffect">
                                  <p:stCondLst>
                                    <p:cond delay="0"/>
                                  </p:stCondLst>
                                  <p:childTnLst>
                                    <p:set>
                                      <p:cBhvr>
                                        <p:cTn id="96" dur="1" fill="hold">
                                          <p:stCondLst>
                                            <p:cond delay="0"/>
                                          </p:stCondLst>
                                        </p:cTn>
                                        <p:tgtEl>
                                          <p:spTgt spid="50225"/>
                                        </p:tgtEl>
                                        <p:attrNameLst>
                                          <p:attrName>style.visibility</p:attrName>
                                        </p:attrNameLst>
                                      </p:cBhvr>
                                      <p:to>
                                        <p:strVal val="visible"/>
                                      </p:to>
                                    </p:set>
                                    <p:animEffect transition="in" filter="dissolve">
                                      <p:cBhvr>
                                        <p:cTn id="97" dur="500"/>
                                        <p:tgtEl>
                                          <p:spTgt spid="50225"/>
                                        </p:tgtEl>
                                      </p:cBhvr>
                                    </p:animEffect>
                                  </p:childTnLst>
                                </p:cTn>
                              </p:par>
                              <p:par>
                                <p:cTn id="98" presetID="9" presetClass="entr" presetSubtype="0" fill="hold" grpId="0" nodeType="withEffect">
                                  <p:stCondLst>
                                    <p:cond delay="0"/>
                                  </p:stCondLst>
                                  <p:childTnLst>
                                    <p:set>
                                      <p:cBhvr>
                                        <p:cTn id="99" dur="1" fill="hold">
                                          <p:stCondLst>
                                            <p:cond delay="0"/>
                                          </p:stCondLst>
                                        </p:cTn>
                                        <p:tgtEl>
                                          <p:spTgt spid="50226"/>
                                        </p:tgtEl>
                                        <p:attrNameLst>
                                          <p:attrName>style.visibility</p:attrName>
                                        </p:attrNameLst>
                                      </p:cBhvr>
                                      <p:to>
                                        <p:strVal val="visible"/>
                                      </p:to>
                                    </p:set>
                                    <p:animEffect transition="in" filter="dissolve">
                                      <p:cBhvr>
                                        <p:cTn id="100" dur="500"/>
                                        <p:tgtEl>
                                          <p:spTgt spid="50226"/>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50227"/>
                                        </p:tgtEl>
                                        <p:attrNameLst>
                                          <p:attrName>style.visibility</p:attrName>
                                        </p:attrNameLst>
                                      </p:cBhvr>
                                      <p:to>
                                        <p:strVal val="visible"/>
                                      </p:to>
                                    </p:set>
                                    <p:animEffect transition="in" filter="dissolve">
                                      <p:cBhvr>
                                        <p:cTn id="103" dur="500"/>
                                        <p:tgtEl>
                                          <p:spTgt spid="50227"/>
                                        </p:tgtEl>
                                      </p:cBhvr>
                                    </p:animEffect>
                                  </p:childTnLst>
                                </p:cTn>
                              </p:par>
                              <p:par>
                                <p:cTn id="104" presetID="9" presetClass="entr" presetSubtype="0" fill="hold" grpId="0" nodeType="withEffect">
                                  <p:stCondLst>
                                    <p:cond delay="0"/>
                                  </p:stCondLst>
                                  <p:childTnLst>
                                    <p:set>
                                      <p:cBhvr>
                                        <p:cTn id="105" dur="1" fill="hold">
                                          <p:stCondLst>
                                            <p:cond delay="0"/>
                                          </p:stCondLst>
                                        </p:cTn>
                                        <p:tgtEl>
                                          <p:spTgt spid="50228"/>
                                        </p:tgtEl>
                                        <p:attrNameLst>
                                          <p:attrName>style.visibility</p:attrName>
                                        </p:attrNameLst>
                                      </p:cBhvr>
                                      <p:to>
                                        <p:strVal val="visible"/>
                                      </p:to>
                                    </p:set>
                                    <p:animEffect transition="in" filter="dissolve">
                                      <p:cBhvr>
                                        <p:cTn id="106" dur="500"/>
                                        <p:tgtEl>
                                          <p:spTgt spid="50228"/>
                                        </p:tgtEl>
                                      </p:cBhvr>
                                    </p:animEffect>
                                  </p:childTnLst>
                                </p:cTn>
                              </p:par>
                              <p:par>
                                <p:cTn id="107" presetID="9" presetClass="entr" presetSubtype="0" fill="hold" grpId="0" nodeType="withEffect">
                                  <p:stCondLst>
                                    <p:cond delay="0"/>
                                  </p:stCondLst>
                                  <p:childTnLst>
                                    <p:set>
                                      <p:cBhvr>
                                        <p:cTn id="108" dur="1" fill="hold">
                                          <p:stCondLst>
                                            <p:cond delay="0"/>
                                          </p:stCondLst>
                                        </p:cTn>
                                        <p:tgtEl>
                                          <p:spTgt spid="50229"/>
                                        </p:tgtEl>
                                        <p:attrNameLst>
                                          <p:attrName>style.visibility</p:attrName>
                                        </p:attrNameLst>
                                      </p:cBhvr>
                                      <p:to>
                                        <p:strVal val="visible"/>
                                      </p:to>
                                    </p:set>
                                    <p:animEffect transition="in" filter="dissolve">
                                      <p:cBhvr>
                                        <p:cTn id="109" dur="500"/>
                                        <p:tgtEl>
                                          <p:spTgt spid="50229"/>
                                        </p:tgtEl>
                                      </p:cBhvr>
                                    </p:animEffect>
                                  </p:childTnLst>
                                </p:cTn>
                              </p:par>
                              <p:par>
                                <p:cTn id="110" presetID="9" presetClass="entr" presetSubtype="0" fill="hold" grpId="0" nodeType="withEffect">
                                  <p:stCondLst>
                                    <p:cond delay="0"/>
                                  </p:stCondLst>
                                  <p:childTnLst>
                                    <p:set>
                                      <p:cBhvr>
                                        <p:cTn id="111" dur="1" fill="hold">
                                          <p:stCondLst>
                                            <p:cond delay="0"/>
                                          </p:stCondLst>
                                        </p:cTn>
                                        <p:tgtEl>
                                          <p:spTgt spid="50230"/>
                                        </p:tgtEl>
                                        <p:attrNameLst>
                                          <p:attrName>style.visibility</p:attrName>
                                        </p:attrNameLst>
                                      </p:cBhvr>
                                      <p:to>
                                        <p:strVal val="visible"/>
                                      </p:to>
                                    </p:set>
                                    <p:animEffect transition="in" filter="dissolve">
                                      <p:cBhvr>
                                        <p:cTn id="112" dur="500"/>
                                        <p:tgtEl>
                                          <p:spTgt spid="50230"/>
                                        </p:tgtEl>
                                      </p:cBhvr>
                                    </p:animEffect>
                                  </p:childTnLst>
                                </p:cTn>
                              </p:par>
                              <p:par>
                                <p:cTn id="113" presetID="9" presetClass="entr" presetSubtype="0" fill="hold" grpId="0" nodeType="withEffect">
                                  <p:stCondLst>
                                    <p:cond delay="0"/>
                                  </p:stCondLst>
                                  <p:childTnLst>
                                    <p:set>
                                      <p:cBhvr>
                                        <p:cTn id="114" dur="1" fill="hold">
                                          <p:stCondLst>
                                            <p:cond delay="0"/>
                                          </p:stCondLst>
                                        </p:cTn>
                                        <p:tgtEl>
                                          <p:spTgt spid="50231"/>
                                        </p:tgtEl>
                                        <p:attrNameLst>
                                          <p:attrName>style.visibility</p:attrName>
                                        </p:attrNameLst>
                                      </p:cBhvr>
                                      <p:to>
                                        <p:strVal val="visible"/>
                                      </p:to>
                                    </p:set>
                                    <p:animEffect transition="in" filter="dissolve">
                                      <p:cBhvr>
                                        <p:cTn id="115" dur="500"/>
                                        <p:tgtEl>
                                          <p:spTgt spid="50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90" grpId="0" animBg="1"/>
      <p:bldP spid="50191" grpId="0"/>
      <p:bldP spid="50192" grpId="0" animBg="1"/>
      <p:bldP spid="50193" grpId="0" animBg="1"/>
      <p:bldP spid="50194" grpId="0"/>
      <p:bldP spid="50195" grpId="0"/>
      <p:bldP spid="50207" grpId="0"/>
      <p:bldP spid="50208" grpId="0" animBg="1"/>
      <p:bldP spid="50209" grpId="0" animBg="1"/>
      <p:bldP spid="50210" grpId="0" animBg="1"/>
      <p:bldP spid="50211" grpId="0"/>
      <p:bldP spid="50212" grpId="0" animBg="1"/>
      <p:bldP spid="50213" grpId="0"/>
      <p:bldP spid="50214" grpId="0" animBg="1"/>
      <p:bldP spid="50215" grpId="0" animBg="1"/>
      <p:bldP spid="50216" grpId="0" animBg="1"/>
      <p:bldP spid="50217" grpId="0" animBg="1"/>
      <p:bldP spid="50218" grpId="0" animBg="1"/>
      <p:bldP spid="50219" grpId="0" animBg="1"/>
      <p:bldP spid="50220" grpId="0" animBg="1"/>
      <p:bldP spid="50221" grpId="0" animBg="1"/>
      <p:bldP spid="50222" grpId="0" animBg="1"/>
      <p:bldP spid="50223" grpId="0" animBg="1"/>
      <p:bldP spid="50224" grpId="0" animBg="1"/>
      <p:bldP spid="50225" grpId="0" animBg="1"/>
      <p:bldP spid="50226" grpId="0" animBg="1"/>
      <p:bldP spid="50227" grpId="0" animBg="1"/>
      <p:bldP spid="50228" grpId="0" animBg="1"/>
      <p:bldP spid="50229" grpId="0"/>
      <p:bldP spid="50230" grpId="0" animBg="1"/>
      <p:bldP spid="50231" grpId="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533400" y="504825"/>
            <a:ext cx="7108825" cy="427038"/>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200" b="1" smtClean="0">
                <a:solidFill>
                  <a:srgbClr val="FF0066"/>
                </a:solidFill>
              </a:rPr>
              <a:t>Chọn Cảm Biến Tiệm Cận – </a:t>
            </a:r>
            <a:r>
              <a:rPr lang="en-US" sz="2200" b="1" smtClean="0">
                <a:solidFill>
                  <a:srgbClr val="003399"/>
                </a:solidFill>
              </a:rPr>
              <a:t>Những Điều Cần Lưu Ý</a:t>
            </a:r>
            <a:r>
              <a:rPr lang="en-US" sz="2200" b="1" smtClean="0">
                <a:solidFill>
                  <a:srgbClr val="FF0066"/>
                </a:solidFill>
              </a:rPr>
              <a:t> </a:t>
            </a:r>
          </a:p>
        </p:txBody>
      </p:sp>
      <p:sp>
        <p:nvSpPr>
          <p:cNvPr id="51203" name="Text Box 3"/>
          <p:cNvSpPr txBox="1">
            <a:spLocks noChangeArrowheads="1"/>
          </p:cNvSpPr>
          <p:nvPr/>
        </p:nvSpPr>
        <p:spPr bwMode="auto">
          <a:xfrm>
            <a:off x="630238" y="1339850"/>
            <a:ext cx="3829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1. Vật Cảm Biến (Object):</a:t>
            </a:r>
          </a:p>
        </p:txBody>
      </p:sp>
      <p:grpSp>
        <p:nvGrpSpPr>
          <p:cNvPr id="2" name="Group 4"/>
          <p:cNvGrpSpPr>
            <a:grpSpLocks/>
          </p:cNvGrpSpPr>
          <p:nvPr/>
        </p:nvGrpSpPr>
        <p:grpSpPr bwMode="auto">
          <a:xfrm>
            <a:off x="554038" y="4267200"/>
            <a:ext cx="7586662" cy="2057400"/>
            <a:chOff x="336" y="2592"/>
            <a:chExt cx="4779" cy="1296"/>
          </a:xfrm>
        </p:grpSpPr>
        <p:sp>
          <p:nvSpPr>
            <p:cNvPr id="43031" name="Text Box 5"/>
            <p:cNvSpPr txBox="1">
              <a:spLocks noChangeArrowheads="1"/>
            </p:cNvSpPr>
            <p:nvPr/>
          </p:nvSpPr>
          <p:spPr bwMode="auto">
            <a:xfrm>
              <a:off x="432" y="2592"/>
              <a:ext cx="20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2. Hình dạng Sensor:</a:t>
              </a:r>
            </a:p>
          </p:txBody>
        </p:sp>
        <p:grpSp>
          <p:nvGrpSpPr>
            <p:cNvPr id="43032" name="Group 6"/>
            <p:cNvGrpSpPr>
              <a:grpSpLocks/>
            </p:cNvGrpSpPr>
            <p:nvPr/>
          </p:nvGrpSpPr>
          <p:grpSpPr bwMode="auto">
            <a:xfrm>
              <a:off x="336" y="2972"/>
              <a:ext cx="4779" cy="916"/>
              <a:chOff x="336" y="2972"/>
              <a:chExt cx="4779" cy="916"/>
            </a:xfrm>
          </p:grpSpPr>
          <p:pic>
            <p:nvPicPr>
              <p:cNvPr id="4303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 y="3164"/>
                <a:ext cx="810" cy="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6" y="2972"/>
                <a:ext cx="498"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3029"/>
                <a:ext cx="822" cy="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0" y="2972"/>
                <a:ext cx="555"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7"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4" y="3020"/>
                <a:ext cx="931"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4" name="Group 12"/>
          <p:cNvGrpSpPr>
            <a:grpSpLocks/>
          </p:cNvGrpSpPr>
          <p:nvPr/>
        </p:nvGrpSpPr>
        <p:grpSpPr bwMode="auto">
          <a:xfrm>
            <a:off x="330200" y="1849438"/>
            <a:ext cx="3881438" cy="2428875"/>
            <a:chOff x="195" y="1056"/>
            <a:chExt cx="2445" cy="1530"/>
          </a:xfrm>
        </p:grpSpPr>
        <p:sp>
          <p:nvSpPr>
            <p:cNvPr id="43022" name="Text Box 13"/>
            <p:cNvSpPr txBox="1">
              <a:spLocks noChangeArrowheads="1"/>
            </p:cNvSpPr>
            <p:nvPr/>
          </p:nvSpPr>
          <p:spPr bwMode="auto">
            <a:xfrm>
              <a:off x="600" y="1056"/>
              <a:ext cx="17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u="sng" smtClean="0">
                  <a:solidFill>
                    <a:srgbClr val="000000"/>
                  </a:solidFill>
                </a:rPr>
                <a:t>a. Vật liệu, kích cỡ vật:</a:t>
              </a:r>
            </a:p>
          </p:txBody>
        </p:sp>
        <p:grpSp>
          <p:nvGrpSpPr>
            <p:cNvPr id="43023" name="Group 14"/>
            <p:cNvGrpSpPr>
              <a:grpSpLocks/>
            </p:cNvGrpSpPr>
            <p:nvPr/>
          </p:nvGrpSpPr>
          <p:grpSpPr bwMode="auto">
            <a:xfrm>
              <a:off x="195" y="1272"/>
              <a:ext cx="2445" cy="1314"/>
              <a:chOff x="96" y="1272"/>
              <a:chExt cx="2445" cy="1314"/>
            </a:xfrm>
          </p:grpSpPr>
          <p:pic>
            <p:nvPicPr>
              <p:cNvPr id="43024" name="Picture 15"/>
              <p:cNvPicPr>
                <a:picLocks noChangeAspect="1" noChangeArrowheads="1"/>
              </p:cNvPicPr>
              <p:nvPr/>
            </p:nvPicPr>
            <p:blipFill>
              <a:blip r:embed="rId7">
                <a:lum bright="6000" contrast="6000"/>
                <a:grayscl/>
                <a:extLst>
                  <a:ext uri="{28A0092B-C50C-407E-A947-70E740481C1C}">
                    <a14:useLocalDpi xmlns:a14="http://schemas.microsoft.com/office/drawing/2010/main" val="0"/>
                  </a:ext>
                </a:extLst>
              </a:blip>
              <a:srcRect/>
              <a:stretch>
                <a:fillRect/>
              </a:stretch>
            </p:blipFill>
            <p:spPr bwMode="auto">
              <a:xfrm>
                <a:off x="822" y="1356"/>
                <a:ext cx="810" cy="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25" name="AutoShape 16"/>
              <p:cNvSpPr>
                <a:spLocks noChangeArrowheads="1"/>
              </p:cNvSpPr>
              <p:nvPr/>
            </p:nvSpPr>
            <p:spPr bwMode="auto">
              <a:xfrm rot="10800000">
                <a:off x="96" y="1824"/>
                <a:ext cx="1632" cy="684"/>
              </a:xfrm>
              <a:prstGeom prst="wedgeEllipseCallout">
                <a:avLst>
                  <a:gd name="adj1" fmla="val -50556"/>
                  <a:gd name="adj2" fmla="val 67833"/>
                </a:avLst>
              </a:prstGeom>
              <a:solidFill>
                <a:schemeClr val="accent1"/>
              </a:solidFill>
              <a:ln w="9525">
                <a:solidFill>
                  <a:schemeClr val="tx1"/>
                </a:solidFill>
                <a:miter lim="800000"/>
                <a:headEnd/>
                <a:tailEnd/>
              </a:ln>
            </p:spPr>
            <p:txBody>
              <a:bodyPr rot="10800000"/>
              <a:lstStyle/>
              <a:p>
                <a:pPr algn="ctr" fontAlgn="base">
                  <a:spcBef>
                    <a:spcPct val="0"/>
                  </a:spcBef>
                  <a:spcAft>
                    <a:spcPct val="0"/>
                  </a:spcAft>
                </a:pPr>
                <a:endParaRPr lang="vi-VN" b="1" u="sng" smtClean="0">
                  <a:solidFill>
                    <a:srgbClr val="FF0000"/>
                  </a:solidFill>
                </a:endParaRPr>
              </a:p>
            </p:txBody>
          </p:sp>
          <p:sp>
            <p:nvSpPr>
              <p:cNvPr id="43026" name="Text Box 17"/>
              <p:cNvSpPr txBox="1">
                <a:spLocks noChangeArrowheads="1"/>
              </p:cNvSpPr>
              <p:nvPr/>
            </p:nvSpPr>
            <p:spPr bwMode="auto">
              <a:xfrm>
                <a:off x="216" y="1914"/>
                <a:ext cx="1512" cy="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FF0000"/>
                    </a:solidFill>
                  </a:rPr>
                  <a:t>Vật làm bằng vật liệu gì?</a:t>
                </a:r>
              </a:p>
              <a:p>
                <a:pPr eaLnBrk="1" fontAlgn="base" hangingPunct="1">
                  <a:spcBef>
                    <a:spcPct val="20000"/>
                  </a:spcBef>
                  <a:spcAft>
                    <a:spcPct val="0"/>
                  </a:spcAft>
                </a:pPr>
                <a:r>
                  <a:rPr lang="en-US" sz="1400" b="1" smtClean="0">
                    <a:solidFill>
                      <a:srgbClr val="FF0000"/>
                    </a:solidFill>
                  </a:rPr>
                  <a:t>Hình dạng ?</a:t>
                </a:r>
              </a:p>
              <a:p>
                <a:pPr eaLnBrk="1" fontAlgn="base" hangingPunct="1">
                  <a:spcBef>
                    <a:spcPct val="20000"/>
                  </a:spcBef>
                  <a:spcAft>
                    <a:spcPct val="0"/>
                  </a:spcAft>
                </a:pPr>
                <a:r>
                  <a:rPr lang="en-US" sz="1400" b="1" smtClean="0">
                    <a:solidFill>
                      <a:srgbClr val="FF0000"/>
                    </a:solidFill>
                  </a:rPr>
                  <a:t>Kích cỡ như thế nào?</a:t>
                </a:r>
              </a:p>
            </p:txBody>
          </p:sp>
          <p:pic>
            <p:nvPicPr>
              <p:cNvPr id="43027" name="Picture 18" descr="FODBV01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66" y="1272"/>
                <a:ext cx="375" cy="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8" name="Picture 19" descr="FODBV03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28" y="1830"/>
                <a:ext cx="377" cy="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9" name="Picture 20" descr="FODBV08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776" y="1296"/>
                <a:ext cx="356"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30" name="Picture 21" descr="FODDR05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02" y="2016"/>
                <a:ext cx="32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6" name="Group 22"/>
          <p:cNvGrpSpPr>
            <a:grpSpLocks/>
          </p:cNvGrpSpPr>
          <p:nvPr/>
        </p:nvGrpSpPr>
        <p:grpSpPr bwMode="auto">
          <a:xfrm>
            <a:off x="5278438" y="1849438"/>
            <a:ext cx="3200400" cy="2362200"/>
            <a:chOff x="3312" y="1056"/>
            <a:chExt cx="2016" cy="1488"/>
          </a:xfrm>
        </p:grpSpPr>
        <p:sp>
          <p:nvSpPr>
            <p:cNvPr id="43015" name="Text Box 23"/>
            <p:cNvSpPr txBox="1">
              <a:spLocks noChangeArrowheads="1"/>
            </p:cNvSpPr>
            <p:nvPr/>
          </p:nvSpPr>
          <p:spPr bwMode="auto">
            <a:xfrm>
              <a:off x="3312" y="1056"/>
              <a:ext cx="145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u="sng" smtClean="0">
                  <a:solidFill>
                    <a:srgbClr val="000000"/>
                  </a:solidFill>
                </a:rPr>
                <a:t>b. Bề mặt của vật:</a:t>
              </a:r>
            </a:p>
          </p:txBody>
        </p:sp>
        <p:grpSp>
          <p:nvGrpSpPr>
            <p:cNvPr id="43016" name="Group 24"/>
            <p:cNvGrpSpPr>
              <a:grpSpLocks/>
            </p:cNvGrpSpPr>
            <p:nvPr/>
          </p:nvGrpSpPr>
          <p:grpSpPr bwMode="auto">
            <a:xfrm>
              <a:off x="3432" y="1340"/>
              <a:ext cx="1896" cy="1204"/>
              <a:chOff x="3120" y="1340"/>
              <a:chExt cx="1896" cy="1204"/>
            </a:xfrm>
          </p:grpSpPr>
          <p:pic>
            <p:nvPicPr>
              <p:cNvPr id="43017" name="Picture 25"/>
              <p:cNvPicPr>
                <a:picLocks noChangeAspect="1" noChangeArrowheads="1"/>
              </p:cNvPicPr>
              <p:nvPr/>
            </p:nvPicPr>
            <p:blipFill>
              <a:blip r:embed="rId7">
                <a:lum bright="6000" contrast="6000"/>
                <a:grayscl/>
                <a:extLst>
                  <a:ext uri="{28A0092B-C50C-407E-A947-70E740481C1C}">
                    <a14:useLocalDpi xmlns:a14="http://schemas.microsoft.com/office/drawing/2010/main" val="0"/>
                  </a:ext>
                </a:extLst>
              </a:blip>
              <a:srcRect/>
              <a:stretch>
                <a:fillRect/>
              </a:stretch>
            </p:blipFill>
            <p:spPr bwMode="auto">
              <a:xfrm>
                <a:off x="3534" y="1398"/>
                <a:ext cx="810" cy="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8" name="AutoShape 26"/>
              <p:cNvSpPr>
                <a:spLocks noChangeArrowheads="1"/>
              </p:cNvSpPr>
              <p:nvPr/>
            </p:nvSpPr>
            <p:spPr bwMode="auto">
              <a:xfrm rot="10800000">
                <a:off x="3120" y="2064"/>
                <a:ext cx="1284" cy="480"/>
              </a:xfrm>
              <a:prstGeom prst="wedgeEllipseCallout">
                <a:avLst>
                  <a:gd name="adj1" fmla="val -39486"/>
                  <a:gd name="adj2" fmla="val 86667"/>
                </a:avLst>
              </a:prstGeom>
              <a:solidFill>
                <a:schemeClr val="accent1"/>
              </a:solidFill>
              <a:ln w="9525">
                <a:solidFill>
                  <a:schemeClr val="tx1"/>
                </a:solidFill>
                <a:miter lim="800000"/>
                <a:headEnd/>
                <a:tailEnd/>
              </a:ln>
            </p:spPr>
            <p:txBody>
              <a:bodyPr rot="10800000"/>
              <a:lstStyle/>
              <a:p>
                <a:pPr algn="ctr" fontAlgn="base">
                  <a:spcBef>
                    <a:spcPct val="0"/>
                  </a:spcBef>
                  <a:spcAft>
                    <a:spcPct val="0"/>
                  </a:spcAft>
                </a:pPr>
                <a:endParaRPr lang="vi-VN" b="1" u="sng" smtClean="0">
                  <a:solidFill>
                    <a:srgbClr val="FF0000"/>
                  </a:solidFill>
                </a:endParaRPr>
              </a:p>
            </p:txBody>
          </p:sp>
          <p:pic>
            <p:nvPicPr>
              <p:cNvPr id="43019" name="Picture 2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92" y="1820"/>
                <a:ext cx="586" cy="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0" name="Picture 2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428" y="1340"/>
                <a:ext cx="588" cy="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21" name="Text Box 29"/>
              <p:cNvSpPr txBox="1">
                <a:spLocks noChangeArrowheads="1"/>
              </p:cNvSpPr>
              <p:nvPr/>
            </p:nvSpPr>
            <p:spPr bwMode="auto">
              <a:xfrm>
                <a:off x="3336" y="2112"/>
                <a:ext cx="924"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400" b="1" smtClean="0">
                    <a:solidFill>
                      <a:srgbClr val="FF0000"/>
                    </a:solidFill>
                  </a:rPr>
                  <a:t>Bề mặt của vật </a:t>
                </a:r>
              </a:p>
              <a:p>
                <a:pPr eaLnBrk="1" fontAlgn="base" hangingPunct="1">
                  <a:spcBef>
                    <a:spcPct val="50000"/>
                  </a:spcBef>
                  <a:spcAft>
                    <a:spcPct val="0"/>
                  </a:spcAft>
                </a:pPr>
                <a:r>
                  <a:rPr lang="en-US" sz="1400" b="1" smtClean="0">
                    <a:solidFill>
                      <a:srgbClr val="FF0000"/>
                    </a:solidFill>
                  </a:rPr>
                  <a:t>có mạ không?</a:t>
                </a:r>
              </a:p>
            </p:txBody>
          </p:sp>
        </p:grpSp>
      </p:grpSp>
    </p:spTree>
    <p:extLst>
      <p:ext uri="{BB962C8B-B14F-4D97-AF65-F5344CB8AC3E}">
        <p14:creationId xmlns:p14="http://schemas.microsoft.com/office/powerpoint/2010/main" val="209798910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ox(out)">
                                      <p:cBhvr>
                                        <p:cTn id="7" dur="500"/>
                                        <p:tgtEl>
                                          <p:spTgt spid="5120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1203"/>
                                        </p:tgtEl>
                                        <p:attrNameLst>
                                          <p:attrName>style.visibility</p:attrName>
                                        </p:attrNameLst>
                                      </p:cBhvr>
                                      <p:to>
                                        <p:strVal val="visible"/>
                                      </p:to>
                                    </p:set>
                                    <p:animEffect transition="in" filter="diamond(in)">
                                      <p:cBhvr>
                                        <p:cTn id="10" dur="2000"/>
                                        <p:tgtEl>
                                          <p:spTgt spid="51203"/>
                                        </p:tgtEl>
                                      </p:cBhvr>
                                    </p:animEffect>
                                  </p:childTnLst>
                                </p:cTn>
                              </p:par>
                            </p:childTnLst>
                          </p:cTn>
                        </p:par>
                        <p:par>
                          <p:cTn id="11" fill="hold" nodeType="afterGroup">
                            <p:stCondLst>
                              <p:cond delay="2000"/>
                            </p:stCondLst>
                            <p:childTnLst>
                              <p:par>
                                <p:cTn id="12" presetID="9"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2000"/>
                                        <p:tgtEl>
                                          <p:spTgt spid="6"/>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9"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dissolv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Text Box 2"/>
          <p:cNvSpPr txBox="1">
            <a:spLocks noChangeArrowheads="1"/>
          </p:cNvSpPr>
          <p:nvPr/>
        </p:nvSpPr>
        <p:spPr bwMode="auto">
          <a:xfrm>
            <a:off x="647700" y="442913"/>
            <a:ext cx="7048500" cy="4270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200" b="1" smtClean="0">
                <a:solidFill>
                  <a:srgbClr val="FF0066"/>
                </a:solidFill>
              </a:rPr>
              <a:t>Chọn Cảm Biến Tiệm Cận - </a:t>
            </a:r>
            <a:r>
              <a:rPr lang="en-US" sz="2200" b="1" smtClean="0">
                <a:solidFill>
                  <a:srgbClr val="003399"/>
                </a:solidFill>
              </a:rPr>
              <a:t>Những Điều Cần Lưu Ý</a:t>
            </a:r>
            <a:r>
              <a:rPr lang="en-US" sz="2200" b="1" smtClean="0">
                <a:solidFill>
                  <a:srgbClr val="FF0066"/>
                </a:solidFill>
              </a:rPr>
              <a:t> </a:t>
            </a:r>
          </a:p>
        </p:txBody>
      </p:sp>
      <p:sp>
        <p:nvSpPr>
          <p:cNvPr id="52227" name="Text Box 3"/>
          <p:cNvSpPr txBox="1">
            <a:spLocks noChangeArrowheads="1"/>
          </p:cNvSpPr>
          <p:nvPr/>
        </p:nvSpPr>
        <p:spPr bwMode="auto">
          <a:xfrm>
            <a:off x="609600" y="1063625"/>
            <a:ext cx="609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3. Ảnh Hưởng Môi Trường Xung Quanh:</a:t>
            </a:r>
          </a:p>
        </p:txBody>
      </p:sp>
      <p:pic>
        <p:nvPicPr>
          <p:cNvPr id="52228" name="Picture 4"/>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a:xfrm>
            <a:off x="1736725" y="4386263"/>
            <a:ext cx="2625725" cy="1993900"/>
          </a:xfrm>
          <a:noFill/>
        </p:spPr>
      </p:pic>
      <p:pic>
        <p:nvPicPr>
          <p:cNvPr id="522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2050" y="4843463"/>
            <a:ext cx="2114550"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6"/>
          <p:cNvGrpSpPr>
            <a:grpSpLocks/>
          </p:cNvGrpSpPr>
          <p:nvPr/>
        </p:nvGrpSpPr>
        <p:grpSpPr bwMode="auto">
          <a:xfrm>
            <a:off x="898525" y="1511300"/>
            <a:ext cx="2936875" cy="2382838"/>
            <a:chOff x="528" y="1040"/>
            <a:chExt cx="1786" cy="1461"/>
          </a:xfrm>
        </p:grpSpPr>
        <p:pic>
          <p:nvPicPr>
            <p:cNvPr id="4404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 y="1305"/>
              <a:ext cx="1210" cy="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5" name="Text Box 8"/>
            <p:cNvSpPr txBox="1">
              <a:spLocks noChangeArrowheads="1"/>
            </p:cNvSpPr>
            <p:nvPr/>
          </p:nvSpPr>
          <p:spPr bwMode="auto">
            <a:xfrm>
              <a:off x="1403" y="1496"/>
              <a:ext cx="911" cy="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3399"/>
                  </a:solidFill>
                </a:rPr>
                <a:t>Vật cảm biến</a:t>
              </a:r>
            </a:p>
          </p:txBody>
        </p:sp>
        <p:sp>
          <p:nvSpPr>
            <p:cNvPr id="44046" name="Text Box 9"/>
            <p:cNvSpPr txBox="1">
              <a:spLocks noChangeArrowheads="1"/>
            </p:cNvSpPr>
            <p:nvPr/>
          </p:nvSpPr>
          <p:spPr bwMode="auto">
            <a:xfrm>
              <a:off x="599" y="1040"/>
              <a:ext cx="865"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sz="1600" b="1" smtClean="0">
                  <a:solidFill>
                    <a:srgbClr val="003399"/>
                  </a:solidFill>
                </a:rPr>
                <a:t>Kim loại xung quanh</a:t>
              </a:r>
            </a:p>
          </p:txBody>
        </p:sp>
        <p:sp>
          <p:nvSpPr>
            <p:cNvPr id="44047" name="Line 10"/>
            <p:cNvSpPr>
              <a:spLocks noChangeShapeType="1"/>
            </p:cNvSpPr>
            <p:nvPr/>
          </p:nvSpPr>
          <p:spPr bwMode="auto">
            <a:xfrm flipH="1">
              <a:off x="528" y="1695"/>
              <a:ext cx="621" cy="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4048" name="Line 11"/>
            <p:cNvSpPr>
              <a:spLocks noChangeShapeType="1"/>
            </p:cNvSpPr>
            <p:nvPr/>
          </p:nvSpPr>
          <p:spPr bwMode="auto">
            <a:xfrm flipH="1">
              <a:off x="528" y="2325"/>
              <a:ext cx="621" cy="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3" name="Group 12"/>
          <p:cNvGrpSpPr>
            <a:grpSpLocks/>
          </p:cNvGrpSpPr>
          <p:nvPr/>
        </p:nvGrpSpPr>
        <p:grpSpPr bwMode="auto">
          <a:xfrm>
            <a:off x="4019550" y="1408113"/>
            <a:ext cx="4576763" cy="2541587"/>
            <a:chOff x="2532" y="991"/>
            <a:chExt cx="2883" cy="1601"/>
          </a:xfrm>
        </p:grpSpPr>
        <p:pic>
          <p:nvPicPr>
            <p:cNvPr id="44041" name="Picture 13" descr="SYMSN0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70799">
              <a:off x="2532" y="1695"/>
              <a:ext cx="964" cy="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2"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48" y="991"/>
              <a:ext cx="1471" cy="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3"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8" y="1807"/>
              <a:ext cx="1557"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2240" name="Text Box 16"/>
          <p:cNvSpPr txBox="1">
            <a:spLocks noChangeArrowheads="1"/>
          </p:cNvSpPr>
          <p:nvPr/>
        </p:nvSpPr>
        <p:spPr bwMode="auto">
          <a:xfrm>
            <a:off x="609600" y="3890963"/>
            <a:ext cx="647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4. Tần Số Đáp Ứng</a:t>
            </a:r>
            <a:r>
              <a:rPr lang="en-US" sz="2400" b="1" u="sng" smtClean="0">
                <a:solidFill>
                  <a:srgbClr val="003399"/>
                </a:solidFill>
              </a:rPr>
              <a:t> </a:t>
            </a:r>
            <a:r>
              <a:rPr lang="en-US" sz="2400" b="1" u="sng" smtClean="0">
                <a:solidFill>
                  <a:srgbClr val="0000FF"/>
                </a:solidFill>
              </a:rPr>
              <a:t>(Response Frequency):</a:t>
            </a:r>
          </a:p>
        </p:txBody>
      </p:sp>
    </p:spTree>
    <p:extLst>
      <p:ext uri="{BB962C8B-B14F-4D97-AF65-F5344CB8AC3E}">
        <p14:creationId xmlns:p14="http://schemas.microsoft.com/office/powerpoint/2010/main" val="169022198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ox(out)">
                                      <p:cBhvr>
                                        <p:cTn id="7" dur="500"/>
                                        <p:tgtEl>
                                          <p:spTgt spid="52226"/>
                                        </p:tgtEl>
                                      </p:cBhvr>
                                    </p:animEffect>
                                  </p:childTnLst>
                                </p:cTn>
                              </p:par>
                            </p:childTnLst>
                          </p:cTn>
                        </p:par>
                        <p:par>
                          <p:cTn id="8" fill="hold" nodeType="afterGroup">
                            <p:stCondLst>
                              <p:cond delay="500"/>
                            </p:stCondLst>
                            <p:childTnLst>
                              <p:par>
                                <p:cTn id="9" presetID="54" presetClass="entr" presetSubtype="0" accel="100000" fill="hold" grpId="0" nodeType="afterEffect">
                                  <p:stCondLst>
                                    <p:cond delay="0"/>
                                  </p:stCondLst>
                                  <p:childTnLst>
                                    <p:set>
                                      <p:cBhvr>
                                        <p:cTn id="10" dur="1" fill="hold">
                                          <p:stCondLst>
                                            <p:cond delay="0"/>
                                          </p:stCondLst>
                                        </p:cTn>
                                        <p:tgtEl>
                                          <p:spTgt spid="52227"/>
                                        </p:tgtEl>
                                        <p:attrNameLst>
                                          <p:attrName>style.visibility</p:attrName>
                                        </p:attrNameLst>
                                      </p:cBhvr>
                                      <p:to>
                                        <p:strVal val="visible"/>
                                      </p:to>
                                    </p:set>
                                    <p:anim calcmode="lin" valueType="num">
                                      <p:cBhvr>
                                        <p:cTn id="11" dur="500" fill="hold"/>
                                        <p:tgtEl>
                                          <p:spTgt spid="52227"/>
                                        </p:tgtEl>
                                        <p:attrNameLst>
                                          <p:attrName>ppt_w</p:attrName>
                                        </p:attrNameLst>
                                      </p:cBhvr>
                                      <p:tavLst>
                                        <p:tav tm="0">
                                          <p:val>
                                            <p:strVal val="#ppt_w*0.05"/>
                                          </p:val>
                                        </p:tav>
                                        <p:tav tm="100000">
                                          <p:val>
                                            <p:strVal val="#ppt_w"/>
                                          </p:val>
                                        </p:tav>
                                      </p:tavLst>
                                    </p:anim>
                                    <p:anim calcmode="lin" valueType="num">
                                      <p:cBhvr>
                                        <p:cTn id="12" dur="500" fill="hold"/>
                                        <p:tgtEl>
                                          <p:spTgt spid="52227"/>
                                        </p:tgtEl>
                                        <p:attrNameLst>
                                          <p:attrName>ppt_h</p:attrName>
                                        </p:attrNameLst>
                                      </p:cBhvr>
                                      <p:tavLst>
                                        <p:tav tm="0">
                                          <p:val>
                                            <p:strVal val="#ppt_h"/>
                                          </p:val>
                                        </p:tav>
                                        <p:tav tm="100000">
                                          <p:val>
                                            <p:strVal val="#ppt_h"/>
                                          </p:val>
                                        </p:tav>
                                      </p:tavLst>
                                    </p:anim>
                                    <p:anim calcmode="lin" valueType="num">
                                      <p:cBhvr>
                                        <p:cTn id="13" dur="500" fill="hold"/>
                                        <p:tgtEl>
                                          <p:spTgt spid="52227"/>
                                        </p:tgtEl>
                                        <p:attrNameLst>
                                          <p:attrName>ppt_x</p:attrName>
                                        </p:attrNameLst>
                                      </p:cBhvr>
                                      <p:tavLst>
                                        <p:tav tm="0">
                                          <p:val>
                                            <p:strVal val="#ppt_x-.2"/>
                                          </p:val>
                                        </p:tav>
                                        <p:tav tm="100000">
                                          <p:val>
                                            <p:strVal val="#ppt_x"/>
                                          </p:val>
                                        </p:tav>
                                      </p:tavLst>
                                    </p:anim>
                                    <p:anim calcmode="lin" valueType="num">
                                      <p:cBhvr>
                                        <p:cTn id="14" dur="500" fill="hold"/>
                                        <p:tgtEl>
                                          <p:spTgt spid="52227"/>
                                        </p:tgtEl>
                                        <p:attrNameLst>
                                          <p:attrName>ppt_y</p:attrName>
                                        </p:attrNameLst>
                                      </p:cBhvr>
                                      <p:tavLst>
                                        <p:tav tm="0">
                                          <p:val>
                                            <p:strVal val="#ppt_y"/>
                                          </p:val>
                                        </p:tav>
                                        <p:tav tm="100000">
                                          <p:val>
                                            <p:strVal val="#ppt_y"/>
                                          </p:val>
                                        </p:tav>
                                      </p:tavLst>
                                    </p:anim>
                                    <p:animEffect transition="in" filter="fade">
                                      <p:cBhvr>
                                        <p:cTn id="15" dur="500"/>
                                        <p:tgtEl>
                                          <p:spTgt spid="52227"/>
                                        </p:tgtEl>
                                      </p:cBhvr>
                                    </p:animEffect>
                                  </p:childTnLst>
                                </p:cTn>
                              </p:par>
                            </p:childTnLst>
                          </p:cTn>
                        </p:par>
                        <p:par>
                          <p:cTn id="16" fill="hold" nodeType="afterGroup">
                            <p:stCondLst>
                              <p:cond delay="1000"/>
                            </p:stCondLst>
                            <p:childTnLst>
                              <p:par>
                                <p:cTn id="17" presetID="4" presetClass="entr" presetSubtype="32"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ox(out)">
                                      <p:cBhvr>
                                        <p:cTn id="19" dur="5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9"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dissolve">
                                      <p:cBhvr>
                                        <p:cTn id="24" dur="500"/>
                                        <p:tgtEl>
                                          <p:spTgt spid="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4" presetClass="entr" presetSubtype="0" accel="100000" fill="hold" grpId="0" nodeType="clickEffect">
                                  <p:stCondLst>
                                    <p:cond delay="0"/>
                                  </p:stCondLst>
                                  <p:childTnLst>
                                    <p:set>
                                      <p:cBhvr>
                                        <p:cTn id="28" dur="1" fill="hold">
                                          <p:stCondLst>
                                            <p:cond delay="0"/>
                                          </p:stCondLst>
                                        </p:cTn>
                                        <p:tgtEl>
                                          <p:spTgt spid="52240"/>
                                        </p:tgtEl>
                                        <p:attrNameLst>
                                          <p:attrName>style.visibility</p:attrName>
                                        </p:attrNameLst>
                                      </p:cBhvr>
                                      <p:to>
                                        <p:strVal val="visible"/>
                                      </p:to>
                                    </p:set>
                                    <p:anim calcmode="lin" valueType="num">
                                      <p:cBhvr>
                                        <p:cTn id="29" dur="500" fill="hold"/>
                                        <p:tgtEl>
                                          <p:spTgt spid="52240"/>
                                        </p:tgtEl>
                                        <p:attrNameLst>
                                          <p:attrName>ppt_w</p:attrName>
                                        </p:attrNameLst>
                                      </p:cBhvr>
                                      <p:tavLst>
                                        <p:tav tm="0">
                                          <p:val>
                                            <p:strVal val="#ppt_w*0.05"/>
                                          </p:val>
                                        </p:tav>
                                        <p:tav tm="100000">
                                          <p:val>
                                            <p:strVal val="#ppt_w"/>
                                          </p:val>
                                        </p:tav>
                                      </p:tavLst>
                                    </p:anim>
                                    <p:anim calcmode="lin" valueType="num">
                                      <p:cBhvr>
                                        <p:cTn id="30" dur="500" fill="hold"/>
                                        <p:tgtEl>
                                          <p:spTgt spid="52240"/>
                                        </p:tgtEl>
                                        <p:attrNameLst>
                                          <p:attrName>ppt_h</p:attrName>
                                        </p:attrNameLst>
                                      </p:cBhvr>
                                      <p:tavLst>
                                        <p:tav tm="0">
                                          <p:val>
                                            <p:strVal val="#ppt_h"/>
                                          </p:val>
                                        </p:tav>
                                        <p:tav tm="100000">
                                          <p:val>
                                            <p:strVal val="#ppt_h"/>
                                          </p:val>
                                        </p:tav>
                                      </p:tavLst>
                                    </p:anim>
                                    <p:anim calcmode="lin" valueType="num">
                                      <p:cBhvr>
                                        <p:cTn id="31" dur="500" fill="hold"/>
                                        <p:tgtEl>
                                          <p:spTgt spid="52240"/>
                                        </p:tgtEl>
                                        <p:attrNameLst>
                                          <p:attrName>ppt_x</p:attrName>
                                        </p:attrNameLst>
                                      </p:cBhvr>
                                      <p:tavLst>
                                        <p:tav tm="0">
                                          <p:val>
                                            <p:strVal val="#ppt_x-.2"/>
                                          </p:val>
                                        </p:tav>
                                        <p:tav tm="100000">
                                          <p:val>
                                            <p:strVal val="#ppt_x"/>
                                          </p:val>
                                        </p:tav>
                                      </p:tavLst>
                                    </p:anim>
                                    <p:anim calcmode="lin" valueType="num">
                                      <p:cBhvr>
                                        <p:cTn id="32" dur="500" fill="hold"/>
                                        <p:tgtEl>
                                          <p:spTgt spid="52240"/>
                                        </p:tgtEl>
                                        <p:attrNameLst>
                                          <p:attrName>ppt_y</p:attrName>
                                        </p:attrNameLst>
                                      </p:cBhvr>
                                      <p:tavLst>
                                        <p:tav tm="0">
                                          <p:val>
                                            <p:strVal val="#ppt_y"/>
                                          </p:val>
                                        </p:tav>
                                        <p:tav tm="100000">
                                          <p:val>
                                            <p:strVal val="#ppt_y"/>
                                          </p:val>
                                        </p:tav>
                                      </p:tavLst>
                                    </p:anim>
                                    <p:animEffect transition="in" filter="fade">
                                      <p:cBhvr>
                                        <p:cTn id="33" dur="500"/>
                                        <p:tgtEl>
                                          <p:spTgt spid="52240"/>
                                        </p:tgtEl>
                                      </p:cBhvr>
                                    </p:animEffect>
                                  </p:childTnLst>
                                </p:cTn>
                              </p:par>
                            </p:childTnLst>
                          </p:cTn>
                        </p:par>
                        <p:par>
                          <p:cTn id="34" fill="hold" nodeType="afterGroup">
                            <p:stCondLst>
                              <p:cond delay="500"/>
                            </p:stCondLst>
                            <p:childTnLst>
                              <p:par>
                                <p:cTn id="35" presetID="4" presetClass="entr" presetSubtype="32" fill="hold" nodeType="afterEffect">
                                  <p:stCondLst>
                                    <p:cond delay="0"/>
                                  </p:stCondLst>
                                  <p:childTnLst>
                                    <p:set>
                                      <p:cBhvr>
                                        <p:cTn id="36" dur="1" fill="hold">
                                          <p:stCondLst>
                                            <p:cond delay="0"/>
                                          </p:stCondLst>
                                        </p:cTn>
                                        <p:tgtEl>
                                          <p:spTgt spid="52228"/>
                                        </p:tgtEl>
                                        <p:attrNameLst>
                                          <p:attrName>style.visibility</p:attrName>
                                        </p:attrNameLst>
                                      </p:cBhvr>
                                      <p:to>
                                        <p:strVal val="visible"/>
                                      </p:to>
                                    </p:set>
                                    <p:animEffect transition="in" filter="box(out)">
                                      <p:cBhvr>
                                        <p:cTn id="37" dur="500"/>
                                        <p:tgtEl>
                                          <p:spTgt spid="52228"/>
                                        </p:tgtEl>
                                      </p:cBhvr>
                                    </p:animEffect>
                                  </p:childTnLst>
                                </p:cTn>
                              </p:par>
                            </p:childTnLst>
                          </p:cTn>
                        </p:par>
                        <p:par>
                          <p:cTn id="38" fill="hold" nodeType="afterGroup">
                            <p:stCondLst>
                              <p:cond delay="1000"/>
                            </p:stCondLst>
                            <p:childTnLst>
                              <p:par>
                                <p:cTn id="39" presetID="4" presetClass="entr" presetSubtype="32" fill="hold" nodeType="afterEffect">
                                  <p:stCondLst>
                                    <p:cond delay="0"/>
                                  </p:stCondLst>
                                  <p:childTnLst>
                                    <p:set>
                                      <p:cBhvr>
                                        <p:cTn id="40" dur="1" fill="hold">
                                          <p:stCondLst>
                                            <p:cond delay="0"/>
                                          </p:stCondLst>
                                        </p:cTn>
                                        <p:tgtEl>
                                          <p:spTgt spid="52229"/>
                                        </p:tgtEl>
                                        <p:attrNameLst>
                                          <p:attrName>style.visibility</p:attrName>
                                        </p:attrNameLst>
                                      </p:cBhvr>
                                      <p:to>
                                        <p:strVal val="visible"/>
                                      </p:to>
                                    </p:set>
                                    <p:animEffect transition="in" filter="box(out)">
                                      <p:cBhvr>
                                        <p:cTn id="41" dur="500"/>
                                        <p:tgtEl>
                                          <p:spTgt spid="52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nimBg="1" autoUpdateAnimBg="0"/>
      <p:bldP spid="52227" grpId="0"/>
      <p:bldP spid="52240" grpId="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Text Box 2"/>
          <p:cNvSpPr txBox="1">
            <a:spLocks noChangeArrowheads="1"/>
          </p:cNvSpPr>
          <p:nvPr/>
        </p:nvSpPr>
        <p:spPr bwMode="auto">
          <a:xfrm>
            <a:off x="608013" y="442913"/>
            <a:ext cx="7011987" cy="4270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200" b="1" smtClean="0">
                <a:solidFill>
                  <a:srgbClr val="FF0066"/>
                </a:solidFill>
              </a:rPr>
              <a:t>Chọn Cảm Biến Tiệm Cận - </a:t>
            </a:r>
            <a:r>
              <a:rPr lang="en-US" sz="2200" b="1" smtClean="0">
                <a:solidFill>
                  <a:srgbClr val="003399"/>
                </a:solidFill>
              </a:rPr>
              <a:t>Những Điều Cần Lưu Ý</a:t>
            </a:r>
            <a:r>
              <a:rPr lang="en-US" sz="2200" b="1" smtClean="0">
                <a:solidFill>
                  <a:srgbClr val="FF0066"/>
                </a:solidFill>
              </a:rPr>
              <a:t> </a:t>
            </a:r>
          </a:p>
        </p:txBody>
      </p:sp>
      <p:sp>
        <p:nvSpPr>
          <p:cNvPr id="53251" name="Text Box 3"/>
          <p:cNvSpPr txBox="1">
            <a:spLocks noChangeArrowheads="1"/>
          </p:cNvSpPr>
          <p:nvPr/>
        </p:nvSpPr>
        <p:spPr bwMode="auto">
          <a:xfrm>
            <a:off x="609600" y="1104900"/>
            <a:ext cx="609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5. Ảnh Hưởng Môi Trường Xung Quanh:</a:t>
            </a:r>
          </a:p>
        </p:txBody>
      </p:sp>
      <p:sp>
        <p:nvSpPr>
          <p:cNvPr id="53252" name="Text Box 4"/>
          <p:cNvSpPr txBox="1">
            <a:spLocks noChangeArrowheads="1"/>
          </p:cNvSpPr>
          <p:nvPr/>
        </p:nvSpPr>
        <p:spPr bwMode="auto">
          <a:xfrm>
            <a:off x="609600" y="3581400"/>
            <a:ext cx="6991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6. Khoảng Cách Cảm Biến</a:t>
            </a:r>
            <a:r>
              <a:rPr lang="en-US" sz="2400" b="1" u="sng" smtClean="0">
                <a:solidFill>
                  <a:srgbClr val="003399"/>
                </a:solidFill>
              </a:rPr>
              <a:t> </a:t>
            </a:r>
            <a:r>
              <a:rPr lang="en-US" sz="2400" b="1" u="sng" smtClean="0">
                <a:solidFill>
                  <a:srgbClr val="0000FF"/>
                </a:solidFill>
              </a:rPr>
              <a:t>(Sensing Distance):</a:t>
            </a:r>
          </a:p>
        </p:txBody>
      </p:sp>
      <p:pic>
        <p:nvPicPr>
          <p:cNvPr id="53253" name="Picture 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981200" y="1752600"/>
            <a:ext cx="1801813" cy="1676400"/>
          </a:xfrm>
          <a:noFill/>
        </p:spPr>
      </p:pic>
      <p:grpSp>
        <p:nvGrpSpPr>
          <p:cNvPr id="2" name="Group 6"/>
          <p:cNvGrpSpPr>
            <a:grpSpLocks/>
          </p:cNvGrpSpPr>
          <p:nvPr/>
        </p:nvGrpSpPr>
        <p:grpSpPr bwMode="auto">
          <a:xfrm>
            <a:off x="4614863" y="1981200"/>
            <a:ext cx="2319337" cy="1371600"/>
            <a:chOff x="1872" y="1248"/>
            <a:chExt cx="1461" cy="864"/>
          </a:xfrm>
        </p:grpSpPr>
        <p:sp>
          <p:nvSpPr>
            <p:cNvPr id="45069" name="AutoShape 7"/>
            <p:cNvSpPr>
              <a:spLocks noChangeArrowheads="1"/>
            </p:cNvSpPr>
            <p:nvPr/>
          </p:nvSpPr>
          <p:spPr bwMode="auto">
            <a:xfrm rot="5400000">
              <a:off x="2190" y="969"/>
              <a:ext cx="864" cy="1422"/>
            </a:xfrm>
            <a:prstGeom prst="wedgeRectCallout">
              <a:avLst>
                <a:gd name="adj1" fmla="val 23958"/>
                <a:gd name="adj2" fmla="val 43458"/>
              </a:avLst>
            </a:prstGeom>
            <a:solidFill>
              <a:schemeClr val="accent1"/>
            </a:solidFill>
            <a:ln w="9525">
              <a:solidFill>
                <a:schemeClr val="tx1"/>
              </a:solidFill>
              <a:miter lim="800000"/>
              <a:headEnd/>
              <a:tailEnd/>
            </a:ln>
          </p:spPr>
          <p:txBody>
            <a:bodyPr rot="10800000" vert="eaVert"/>
            <a:lstStyle/>
            <a:p>
              <a:pPr algn="ctr" fontAlgn="base">
                <a:spcBef>
                  <a:spcPct val="0"/>
                </a:spcBef>
                <a:spcAft>
                  <a:spcPct val="0"/>
                </a:spcAft>
              </a:pPr>
              <a:endParaRPr lang="vi-VN" sz="2400" b="1" smtClean="0">
                <a:solidFill>
                  <a:srgbClr val="003399"/>
                </a:solidFill>
              </a:endParaRPr>
            </a:p>
          </p:txBody>
        </p:sp>
        <p:sp>
          <p:nvSpPr>
            <p:cNvPr id="45070" name="Text Box 8"/>
            <p:cNvSpPr txBox="1">
              <a:spLocks noChangeArrowheads="1"/>
            </p:cNvSpPr>
            <p:nvPr/>
          </p:nvSpPr>
          <p:spPr bwMode="auto">
            <a:xfrm>
              <a:off x="1872" y="1344"/>
              <a:ext cx="1452"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20000"/>
                </a:spcBef>
                <a:spcAft>
                  <a:spcPct val="0"/>
                </a:spcAft>
              </a:pPr>
              <a:r>
                <a:rPr lang="en-US" sz="2000" b="1" smtClean="0">
                  <a:solidFill>
                    <a:srgbClr val="003399"/>
                  </a:solidFill>
                </a:rPr>
                <a:t>Nhiệt độ cao</a:t>
              </a:r>
            </a:p>
            <a:p>
              <a:pPr eaLnBrk="1" fontAlgn="base" hangingPunct="1">
                <a:spcBef>
                  <a:spcPct val="20000"/>
                </a:spcBef>
                <a:spcAft>
                  <a:spcPct val="0"/>
                </a:spcAft>
              </a:pPr>
              <a:r>
                <a:rPr lang="en-US" sz="2000" b="1" smtClean="0">
                  <a:solidFill>
                    <a:srgbClr val="003399"/>
                  </a:solidFill>
                </a:rPr>
                <a:t>Rung động mạnh Độ ẩm cao, …</a:t>
              </a:r>
            </a:p>
          </p:txBody>
        </p:sp>
      </p:grpSp>
      <p:grpSp>
        <p:nvGrpSpPr>
          <p:cNvPr id="3" name="Group 9"/>
          <p:cNvGrpSpPr>
            <a:grpSpLocks/>
          </p:cNvGrpSpPr>
          <p:nvPr/>
        </p:nvGrpSpPr>
        <p:grpSpPr bwMode="auto">
          <a:xfrm>
            <a:off x="838200" y="4100513"/>
            <a:ext cx="7531100" cy="2224087"/>
            <a:chOff x="528" y="2583"/>
            <a:chExt cx="4744" cy="1401"/>
          </a:xfrm>
        </p:grpSpPr>
        <p:pic>
          <p:nvPicPr>
            <p:cNvPr id="4506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7" y="2583"/>
              <a:ext cx="1995" cy="1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AutoShape 11"/>
            <p:cNvSpPr>
              <a:spLocks noChangeArrowheads="1"/>
            </p:cNvSpPr>
            <p:nvPr/>
          </p:nvSpPr>
          <p:spPr bwMode="auto">
            <a:xfrm>
              <a:off x="528" y="2848"/>
              <a:ext cx="2580" cy="1068"/>
            </a:xfrm>
            <a:prstGeom prst="wedgeEllipseCallout">
              <a:avLst>
                <a:gd name="adj1" fmla="val 79301"/>
                <a:gd name="adj2" fmla="val 30245"/>
              </a:avLst>
            </a:prstGeom>
            <a:solidFill>
              <a:schemeClr val="accent1"/>
            </a:solidFill>
            <a:ln w="9525">
              <a:solidFill>
                <a:schemeClr val="tx1"/>
              </a:solidFill>
              <a:miter lim="800000"/>
              <a:headEnd/>
              <a:tailEnd/>
            </a:ln>
          </p:spPr>
          <p:txBody>
            <a:bodyPr/>
            <a:lstStyle/>
            <a:p>
              <a:pPr algn="ctr" fontAlgn="base">
                <a:spcBef>
                  <a:spcPct val="0"/>
                </a:spcBef>
                <a:spcAft>
                  <a:spcPct val="0"/>
                </a:spcAft>
              </a:pPr>
              <a:endParaRPr lang="vi-VN" sz="2400" b="1" smtClean="0">
                <a:solidFill>
                  <a:srgbClr val="003399"/>
                </a:solidFill>
              </a:endParaRPr>
            </a:p>
          </p:txBody>
        </p:sp>
        <p:sp>
          <p:nvSpPr>
            <p:cNvPr id="45066" name="Text Box 12"/>
            <p:cNvSpPr txBox="1">
              <a:spLocks noChangeArrowheads="1"/>
            </p:cNvSpPr>
            <p:nvPr/>
          </p:nvSpPr>
          <p:spPr bwMode="auto">
            <a:xfrm>
              <a:off x="684" y="3064"/>
              <a:ext cx="2328"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000" b="1" smtClean="0">
                  <a:solidFill>
                    <a:srgbClr val="003399"/>
                  </a:solidFill>
                </a:rPr>
                <a:t>Khoảng cách từ cảm biến tới vị trí vật bằng 70% </a:t>
              </a:r>
              <a:r>
                <a:rPr lang="en-US" sz="2000" b="1" smtClean="0">
                  <a:solidFill>
                    <a:srgbClr val="003399"/>
                  </a:solidFill>
                  <a:sym typeface="Wingdings" pitchFamily="2" charset="2"/>
                </a:rPr>
                <a:t> 80% khoảng cách phát hiện</a:t>
              </a:r>
              <a:r>
                <a:rPr lang="en-US" sz="2000" b="1" smtClean="0">
                  <a:solidFill>
                    <a:srgbClr val="003399"/>
                  </a:solidFill>
                </a:rPr>
                <a:t> </a:t>
              </a:r>
            </a:p>
          </p:txBody>
        </p:sp>
        <p:sp>
          <p:nvSpPr>
            <p:cNvPr id="45067" name="Text Box 13"/>
            <p:cNvSpPr txBox="1">
              <a:spLocks noChangeArrowheads="1"/>
            </p:cNvSpPr>
            <p:nvPr/>
          </p:nvSpPr>
          <p:spPr bwMode="auto">
            <a:xfrm>
              <a:off x="4200" y="3460"/>
              <a:ext cx="82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3399"/>
                  </a:solidFill>
                </a:rPr>
                <a:t>70% </a:t>
              </a:r>
              <a:r>
                <a:rPr lang="en-US" sz="1600" b="1" smtClean="0">
                  <a:solidFill>
                    <a:srgbClr val="003399"/>
                  </a:solidFill>
                  <a:sym typeface="Wingdings" pitchFamily="2" charset="2"/>
                </a:rPr>
                <a:t> 80%</a:t>
              </a:r>
              <a:endParaRPr lang="en-US" sz="1600" b="1" smtClean="0">
                <a:solidFill>
                  <a:srgbClr val="003399"/>
                </a:solidFill>
              </a:endParaRPr>
            </a:p>
          </p:txBody>
        </p:sp>
        <p:sp>
          <p:nvSpPr>
            <p:cNvPr id="45068" name="Text Box 14"/>
            <p:cNvSpPr txBox="1">
              <a:spLocks noChangeArrowheads="1"/>
            </p:cNvSpPr>
            <p:nvPr/>
          </p:nvSpPr>
          <p:spPr bwMode="auto">
            <a:xfrm>
              <a:off x="4512" y="3772"/>
              <a:ext cx="45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3399"/>
                  </a:solidFill>
                  <a:sym typeface="Wingdings" pitchFamily="2" charset="2"/>
                </a:rPr>
                <a:t>100%</a:t>
              </a:r>
              <a:endParaRPr lang="en-US" sz="1600" b="1" smtClean="0">
                <a:solidFill>
                  <a:srgbClr val="003399"/>
                </a:solidFill>
              </a:endParaRPr>
            </a:p>
          </p:txBody>
        </p:sp>
      </p:grpSp>
    </p:spTree>
    <p:extLst>
      <p:ext uri="{BB962C8B-B14F-4D97-AF65-F5344CB8AC3E}">
        <p14:creationId xmlns:p14="http://schemas.microsoft.com/office/powerpoint/2010/main" val="17818094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ox(out)">
                                      <p:cBhvr>
                                        <p:cTn id="7" dur="500"/>
                                        <p:tgtEl>
                                          <p:spTgt spid="53250"/>
                                        </p:tgtEl>
                                      </p:cBhvr>
                                    </p:animEffect>
                                  </p:childTnLst>
                                </p:cTn>
                              </p:par>
                            </p:childTnLst>
                          </p:cTn>
                        </p:par>
                        <p:par>
                          <p:cTn id="8" fill="hold" nodeType="afterGroup">
                            <p:stCondLst>
                              <p:cond delay="500"/>
                            </p:stCondLst>
                            <p:childTnLst>
                              <p:par>
                                <p:cTn id="9" presetID="54" presetClass="entr" presetSubtype="0" accel="100000" fill="hold" grpId="0" nodeType="afterEffect">
                                  <p:stCondLst>
                                    <p:cond delay="0"/>
                                  </p:stCondLst>
                                  <p:childTnLst>
                                    <p:set>
                                      <p:cBhvr>
                                        <p:cTn id="10" dur="1" fill="hold">
                                          <p:stCondLst>
                                            <p:cond delay="0"/>
                                          </p:stCondLst>
                                        </p:cTn>
                                        <p:tgtEl>
                                          <p:spTgt spid="53251"/>
                                        </p:tgtEl>
                                        <p:attrNameLst>
                                          <p:attrName>style.visibility</p:attrName>
                                        </p:attrNameLst>
                                      </p:cBhvr>
                                      <p:to>
                                        <p:strVal val="visible"/>
                                      </p:to>
                                    </p:set>
                                    <p:anim calcmode="lin" valueType="num">
                                      <p:cBhvr>
                                        <p:cTn id="11" dur="500" fill="hold"/>
                                        <p:tgtEl>
                                          <p:spTgt spid="53251"/>
                                        </p:tgtEl>
                                        <p:attrNameLst>
                                          <p:attrName>ppt_w</p:attrName>
                                        </p:attrNameLst>
                                      </p:cBhvr>
                                      <p:tavLst>
                                        <p:tav tm="0">
                                          <p:val>
                                            <p:strVal val="#ppt_w*0.05"/>
                                          </p:val>
                                        </p:tav>
                                        <p:tav tm="100000">
                                          <p:val>
                                            <p:strVal val="#ppt_w"/>
                                          </p:val>
                                        </p:tav>
                                      </p:tavLst>
                                    </p:anim>
                                    <p:anim calcmode="lin" valueType="num">
                                      <p:cBhvr>
                                        <p:cTn id="12" dur="500" fill="hold"/>
                                        <p:tgtEl>
                                          <p:spTgt spid="53251"/>
                                        </p:tgtEl>
                                        <p:attrNameLst>
                                          <p:attrName>ppt_h</p:attrName>
                                        </p:attrNameLst>
                                      </p:cBhvr>
                                      <p:tavLst>
                                        <p:tav tm="0">
                                          <p:val>
                                            <p:strVal val="#ppt_h"/>
                                          </p:val>
                                        </p:tav>
                                        <p:tav tm="100000">
                                          <p:val>
                                            <p:strVal val="#ppt_h"/>
                                          </p:val>
                                        </p:tav>
                                      </p:tavLst>
                                    </p:anim>
                                    <p:anim calcmode="lin" valueType="num">
                                      <p:cBhvr>
                                        <p:cTn id="13" dur="500" fill="hold"/>
                                        <p:tgtEl>
                                          <p:spTgt spid="53251"/>
                                        </p:tgtEl>
                                        <p:attrNameLst>
                                          <p:attrName>ppt_x</p:attrName>
                                        </p:attrNameLst>
                                      </p:cBhvr>
                                      <p:tavLst>
                                        <p:tav tm="0">
                                          <p:val>
                                            <p:strVal val="#ppt_x-.2"/>
                                          </p:val>
                                        </p:tav>
                                        <p:tav tm="100000">
                                          <p:val>
                                            <p:strVal val="#ppt_x"/>
                                          </p:val>
                                        </p:tav>
                                      </p:tavLst>
                                    </p:anim>
                                    <p:anim calcmode="lin" valueType="num">
                                      <p:cBhvr>
                                        <p:cTn id="14" dur="500" fill="hold"/>
                                        <p:tgtEl>
                                          <p:spTgt spid="53251"/>
                                        </p:tgtEl>
                                        <p:attrNameLst>
                                          <p:attrName>ppt_y</p:attrName>
                                        </p:attrNameLst>
                                      </p:cBhvr>
                                      <p:tavLst>
                                        <p:tav tm="0">
                                          <p:val>
                                            <p:strVal val="#ppt_y"/>
                                          </p:val>
                                        </p:tav>
                                        <p:tav tm="100000">
                                          <p:val>
                                            <p:strVal val="#ppt_y"/>
                                          </p:val>
                                        </p:tav>
                                      </p:tavLst>
                                    </p:anim>
                                    <p:animEffect transition="in" filter="fade">
                                      <p:cBhvr>
                                        <p:cTn id="15" dur="500"/>
                                        <p:tgtEl>
                                          <p:spTgt spid="53251"/>
                                        </p:tgtEl>
                                      </p:cBhvr>
                                    </p:animEffect>
                                  </p:childTnLst>
                                </p:cTn>
                              </p:par>
                            </p:childTnLst>
                          </p:cTn>
                        </p:par>
                        <p:par>
                          <p:cTn id="16" fill="hold" nodeType="afterGroup">
                            <p:stCondLst>
                              <p:cond delay="1000"/>
                            </p:stCondLst>
                            <p:childTnLst>
                              <p:par>
                                <p:cTn id="17" presetID="9" presetClass="entr" presetSubtype="0" fill="hold" nodeType="afterEffect">
                                  <p:stCondLst>
                                    <p:cond delay="0"/>
                                  </p:stCondLst>
                                  <p:childTnLst>
                                    <p:set>
                                      <p:cBhvr>
                                        <p:cTn id="18" dur="1" fill="hold">
                                          <p:stCondLst>
                                            <p:cond delay="0"/>
                                          </p:stCondLst>
                                        </p:cTn>
                                        <p:tgtEl>
                                          <p:spTgt spid="53253"/>
                                        </p:tgtEl>
                                        <p:attrNameLst>
                                          <p:attrName>style.visibility</p:attrName>
                                        </p:attrNameLst>
                                      </p:cBhvr>
                                      <p:to>
                                        <p:strVal val="visible"/>
                                      </p:to>
                                    </p:set>
                                    <p:animEffect transition="in" filter="dissolve">
                                      <p:cBhvr>
                                        <p:cTn id="19" dur="500"/>
                                        <p:tgtEl>
                                          <p:spTgt spid="53253"/>
                                        </p:tgtEl>
                                      </p:cBhvr>
                                    </p:animEffect>
                                  </p:childTnLst>
                                </p:cTn>
                              </p:par>
                              <p:par>
                                <p:cTn id="20" presetID="9"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4" presetClass="entr" presetSubtype="0" accel="100000" fill="hold" grpId="0" nodeType="clickEffect">
                                  <p:stCondLst>
                                    <p:cond delay="0"/>
                                  </p:stCondLst>
                                  <p:childTnLst>
                                    <p:set>
                                      <p:cBhvr>
                                        <p:cTn id="26" dur="1" fill="hold">
                                          <p:stCondLst>
                                            <p:cond delay="0"/>
                                          </p:stCondLst>
                                        </p:cTn>
                                        <p:tgtEl>
                                          <p:spTgt spid="53252"/>
                                        </p:tgtEl>
                                        <p:attrNameLst>
                                          <p:attrName>style.visibility</p:attrName>
                                        </p:attrNameLst>
                                      </p:cBhvr>
                                      <p:to>
                                        <p:strVal val="visible"/>
                                      </p:to>
                                    </p:set>
                                    <p:anim calcmode="lin" valueType="num">
                                      <p:cBhvr>
                                        <p:cTn id="27" dur="500" fill="hold"/>
                                        <p:tgtEl>
                                          <p:spTgt spid="53252"/>
                                        </p:tgtEl>
                                        <p:attrNameLst>
                                          <p:attrName>ppt_w</p:attrName>
                                        </p:attrNameLst>
                                      </p:cBhvr>
                                      <p:tavLst>
                                        <p:tav tm="0">
                                          <p:val>
                                            <p:strVal val="#ppt_w*0.05"/>
                                          </p:val>
                                        </p:tav>
                                        <p:tav tm="100000">
                                          <p:val>
                                            <p:strVal val="#ppt_w"/>
                                          </p:val>
                                        </p:tav>
                                      </p:tavLst>
                                    </p:anim>
                                    <p:anim calcmode="lin" valueType="num">
                                      <p:cBhvr>
                                        <p:cTn id="28" dur="500" fill="hold"/>
                                        <p:tgtEl>
                                          <p:spTgt spid="53252"/>
                                        </p:tgtEl>
                                        <p:attrNameLst>
                                          <p:attrName>ppt_h</p:attrName>
                                        </p:attrNameLst>
                                      </p:cBhvr>
                                      <p:tavLst>
                                        <p:tav tm="0">
                                          <p:val>
                                            <p:strVal val="#ppt_h"/>
                                          </p:val>
                                        </p:tav>
                                        <p:tav tm="100000">
                                          <p:val>
                                            <p:strVal val="#ppt_h"/>
                                          </p:val>
                                        </p:tav>
                                      </p:tavLst>
                                    </p:anim>
                                    <p:anim calcmode="lin" valueType="num">
                                      <p:cBhvr>
                                        <p:cTn id="29" dur="500" fill="hold"/>
                                        <p:tgtEl>
                                          <p:spTgt spid="53252"/>
                                        </p:tgtEl>
                                        <p:attrNameLst>
                                          <p:attrName>ppt_x</p:attrName>
                                        </p:attrNameLst>
                                      </p:cBhvr>
                                      <p:tavLst>
                                        <p:tav tm="0">
                                          <p:val>
                                            <p:strVal val="#ppt_x-.2"/>
                                          </p:val>
                                        </p:tav>
                                        <p:tav tm="100000">
                                          <p:val>
                                            <p:strVal val="#ppt_x"/>
                                          </p:val>
                                        </p:tav>
                                      </p:tavLst>
                                    </p:anim>
                                    <p:anim calcmode="lin" valueType="num">
                                      <p:cBhvr>
                                        <p:cTn id="30" dur="500" fill="hold"/>
                                        <p:tgtEl>
                                          <p:spTgt spid="53252"/>
                                        </p:tgtEl>
                                        <p:attrNameLst>
                                          <p:attrName>ppt_y</p:attrName>
                                        </p:attrNameLst>
                                      </p:cBhvr>
                                      <p:tavLst>
                                        <p:tav tm="0">
                                          <p:val>
                                            <p:strVal val="#ppt_y"/>
                                          </p:val>
                                        </p:tav>
                                        <p:tav tm="100000">
                                          <p:val>
                                            <p:strVal val="#ppt_y"/>
                                          </p:val>
                                        </p:tav>
                                      </p:tavLst>
                                    </p:anim>
                                    <p:animEffect transition="in" filter="fade">
                                      <p:cBhvr>
                                        <p:cTn id="31" dur="500"/>
                                        <p:tgtEl>
                                          <p:spTgt spid="53252"/>
                                        </p:tgtEl>
                                      </p:cBhvr>
                                    </p:animEffect>
                                  </p:childTnLst>
                                </p:cTn>
                              </p:par>
                            </p:childTnLst>
                          </p:cTn>
                        </p:par>
                        <p:par>
                          <p:cTn id="32" fill="hold" nodeType="afterGroup">
                            <p:stCondLst>
                              <p:cond delay="500"/>
                            </p:stCondLst>
                            <p:childTnLst>
                              <p:par>
                                <p:cTn id="33" presetID="8" presetClass="entr" presetSubtype="32"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diamond(out)">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animBg="1" autoUpdateAnimBg="0"/>
      <p:bldP spid="53251" grpId="0"/>
      <p:bldP spid="53252" grpId="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533400" y="381000"/>
            <a:ext cx="6948488" cy="427038"/>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200" b="1" smtClean="0">
                <a:solidFill>
                  <a:srgbClr val="FF0066"/>
                </a:solidFill>
              </a:rPr>
              <a:t>Chọn Cảm Biến Tiệm Cận - </a:t>
            </a:r>
            <a:r>
              <a:rPr lang="en-US" sz="2200" b="1" smtClean="0">
                <a:solidFill>
                  <a:srgbClr val="003399"/>
                </a:solidFill>
              </a:rPr>
              <a:t>Những Điều Cần Lưu Ý</a:t>
            </a:r>
            <a:r>
              <a:rPr lang="en-US" sz="2200" b="1" smtClean="0">
                <a:solidFill>
                  <a:srgbClr val="FF0066"/>
                </a:solidFill>
              </a:rPr>
              <a:t> </a:t>
            </a:r>
          </a:p>
        </p:txBody>
      </p:sp>
      <p:sp>
        <p:nvSpPr>
          <p:cNvPr id="54275" name="Text Box 3"/>
          <p:cNvSpPr txBox="1">
            <a:spLocks noChangeArrowheads="1"/>
          </p:cNvSpPr>
          <p:nvPr/>
        </p:nvSpPr>
        <p:spPr bwMode="auto">
          <a:xfrm>
            <a:off x="609600" y="1104900"/>
            <a:ext cx="609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400" b="1" u="sng" smtClean="0">
                <a:solidFill>
                  <a:srgbClr val="0000FF"/>
                </a:solidFill>
              </a:rPr>
              <a:t>7. Tác Động Giữa Các Sensor Với Nhau:</a:t>
            </a:r>
          </a:p>
        </p:txBody>
      </p:sp>
      <p:grpSp>
        <p:nvGrpSpPr>
          <p:cNvPr id="2" name="Group 4"/>
          <p:cNvGrpSpPr>
            <a:grpSpLocks/>
          </p:cNvGrpSpPr>
          <p:nvPr/>
        </p:nvGrpSpPr>
        <p:grpSpPr bwMode="auto">
          <a:xfrm>
            <a:off x="533400" y="1498600"/>
            <a:ext cx="8458200" cy="4743450"/>
            <a:chOff x="336" y="1056"/>
            <a:chExt cx="5328" cy="2988"/>
          </a:xfrm>
        </p:grpSpPr>
        <p:grpSp>
          <p:nvGrpSpPr>
            <p:cNvPr id="46085" name="Group 5"/>
            <p:cNvGrpSpPr>
              <a:grpSpLocks/>
            </p:cNvGrpSpPr>
            <p:nvPr/>
          </p:nvGrpSpPr>
          <p:grpSpPr bwMode="auto">
            <a:xfrm>
              <a:off x="336" y="1392"/>
              <a:ext cx="2727" cy="2552"/>
              <a:chOff x="336" y="1392"/>
              <a:chExt cx="2727" cy="2552"/>
            </a:xfrm>
          </p:grpSpPr>
          <p:pic>
            <p:nvPicPr>
              <p:cNvPr id="4609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 y="1392"/>
                <a:ext cx="2727" cy="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 y="2736"/>
                <a:ext cx="2193" cy="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6086" name="Group 8"/>
            <p:cNvGrpSpPr>
              <a:grpSpLocks/>
            </p:cNvGrpSpPr>
            <p:nvPr/>
          </p:nvGrpSpPr>
          <p:grpSpPr bwMode="auto">
            <a:xfrm>
              <a:off x="2988" y="1056"/>
              <a:ext cx="2676" cy="2988"/>
              <a:chOff x="2988" y="1056"/>
              <a:chExt cx="2676" cy="2988"/>
            </a:xfrm>
          </p:grpSpPr>
          <p:grpSp>
            <p:nvGrpSpPr>
              <p:cNvPr id="46087" name="Group 9"/>
              <p:cNvGrpSpPr>
                <a:grpSpLocks/>
              </p:cNvGrpSpPr>
              <p:nvPr/>
            </p:nvGrpSpPr>
            <p:grpSpPr bwMode="auto">
              <a:xfrm>
                <a:off x="2988" y="2700"/>
                <a:ext cx="1488" cy="1344"/>
                <a:chOff x="3120" y="1152"/>
                <a:chExt cx="2264" cy="2600"/>
              </a:xfrm>
            </p:grpSpPr>
            <p:pic>
              <p:nvPicPr>
                <p:cNvPr id="46090" name="Picture 10"/>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20" y="1152"/>
                  <a:ext cx="2264" cy="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91" name="Rectangle 11"/>
                <p:cNvSpPr>
                  <a:spLocks noChangeArrowheads="1"/>
                </p:cNvSpPr>
                <p:nvPr/>
              </p:nvSpPr>
              <p:spPr bwMode="auto">
                <a:xfrm>
                  <a:off x="3178" y="1181"/>
                  <a:ext cx="2140" cy="2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p>
                  <a:pPr marL="342900" indent="-342900" eaLnBrk="0" fontAlgn="base" hangingPunct="0">
                    <a:spcBef>
                      <a:spcPct val="20000"/>
                    </a:spcBef>
                    <a:spcAft>
                      <a:spcPct val="0"/>
                    </a:spcAft>
                    <a:buClr>
                      <a:srgbClr val="BBE0E3"/>
                    </a:buClr>
                    <a:buSzPct val="89000"/>
                    <a:buFont typeface="Monotype Sorts" pitchFamily="2" charset="2"/>
                    <a:buChar char="4"/>
                  </a:pPr>
                  <a:endParaRPr lang="vi-VN" sz="2400" smtClean="0">
                    <a:solidFill>
                      <a:srgbClr val="000000"/>
                    </a:solidFill>
                    <a:latin typeface="Times New Roman" pitchFamily="18" charset="0"/>
                  </a:endParaRPr>
                </a:p>
              </p:txBody>
            </p:sp>
          </p:grpSp>
          <p:sp>
            <p:nvSpPr>
              <p:cNvPr id="46088" name="AutoShape 12"/>
              <p:cNvSpPr>
                <a:spLocks noChangeArrowheads="1"/>
              </p:cNvSpPr>
              <p:nvPr/>
            </p:nvSpPr>
            <p:spPr bwMode="auto">
              <a:xfrm>
                <a:off x="3552" y="1056"/>
                <a:ext cx="2112" cy="1320"/>
              </a:xfrm>
              <a:prstGeom prst="cloudCallout">
                <a:avLst>
                  <a:gd name="adj1" fmla="val -32671"/>
                  <a:gd name="adj2" fmla="val 80380"/>
                </a:avLst>
              </a:prstGeom>
              <a:solidFill>
                <a:schemeClr val="accent1"/>
              </a:solidFill>
              <a:ln w="9525">
                <a:solidFill>
                  <a:schemeClr val="tx1"/>
                </a:solidFill>
                <a:round/>
                <a:headEnd/>
                <a:tailEnd/>
              </a:ln>
            </p:spPr>
            <p:txBody>
              <a:bodyPr/>
              <a:lstStyle/>
              <a:p>
                <a:pPr algn="ctr" fontAlgn="base">
                  <a:spcBef>
                    <a:spcPct val="0"/>
                  </a:spcBef>
                  <a:spcAft>
                    <a:spcPct val="0"/>
                  </a:spcAft>
                </a:pPr>
                <a:endParaRPr lang="vi-VN" sz="2400" b="1" smtClean="0">
                  <a:solidFill>
                    <a:srgbClr val="003399"/>
                  </a:solidFill>
                </a:endParaRPr>
              </a:p>
            </p:txBody>
          </p:sp>
          <p:sp>
            <p:nvSpPr>
              <p:cNvPr id="46089" name="Text Box 13"/>
              <p:cNvSpPr txBox="1">
                <a:spLocks noChangeArrowheads="1"/>
              </p:cNvSpPr>
              <p:nvPr/>
            </p:nvSpPr>
            <p:spPr bwMode="auto">
              <a:xfrm>
                <a:off x="3936" y="1260"/>
                <a:ext cx="1416"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1600" b="1" smtClean="0">
                    <a:solidFill>
                      <a:srgbClr val="003399"/>
                    </a:solidFill>
                  </a:rPr>
                  <a:t>Khi gắn 2 cảm biến tiệm cận gần nhau, hãy xem xét đến tác động tương hổ giữa chúng</a:t>
                </a:r>
              </a:p>
            </p:txBody>
          </p:sp>
        </p:grpSp>
      </p:grpSp>
    </p:spTree>
    <p:extLst>
      <p:ext uri="{BB962C8B-B14F-4D97-AF65-F5344CB8AC3E}">
        <p14:creationId xmlns:p14="http://schemas.microsoft.com/office/powerpoint/2010/main" val="191491250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box(out)">
                                      <p:cBhvr>
                                        <p:cTn id="7" dur="500"/>
                                        <p:tgtEl>
                                          <p:spTgt spid="54274"/>
                                        </p:tgtEl>
                                      </p:cBhvr>
                                    </p:animEffect>
                                  </p:childTnLst>
                                </p:cTn>
                              </p:par>
                            </p:childTnLst>
                          </p:cTn>
                        </p:par>
                        <p:par>
                          <p:cTn id="8" fill="hold" nodeType="afterGroup">
                            <p:stCondLst>
                              <p:cond delay="500"/>
                            </p:stCondLst>
                            <p:childTnLst>
                              <p:par>
                                <p:cTn id="9" presetID="54" presetClass="entr" presetSubtype="0" accel="100000" fill="hold" grpId="0" nodeType="afterEffect">
                                  <p:stCondLst>
                                    <p:cond delay="0"/>
                                  </p:stCondLst>
                                  <p:childTnLst>
                                    <p:set>
                                      <p:cBhvr>
                                        <p:cTn id="10" dur="1" fill="hold">
                                          <p:stCondLst>
                                            <p:cond delay="0"/>
                                          </p:stCondLst>
                                        </p:cTn>
                                        <p:tgtEl>
                                          <p:spTgt spid="54275"/>
                                        </p:tgtEl>
                                        <p:attrNameLst>
                                          <p:attrName>style.visibility</p:attrName>
                                        </p:attrNameLst>
                                      </p:cBhvr>
                                      <p:to>
                                        <p:strVal val="visible"/>
                                      </p:to>
                                    </p:set>
                                    <p:anim calcmode="lin" valueType="num">
                                      <p:cBhvr>
                                        <p:cTn id="11" dur="500" fill="hold"/>
                                        <p:tgtEl>
                                          <p:spTgt spid="54275"/>
                                        </p:tgtEl>
                                        <p:attrNameLst>
                                          <p:attrName>ppt_w</p:attrName>
                                        </p:attrNameLst>
                                      </p:cBhvr>
                                      <p:tavLst>
                                        <p:tav tm="0">
                                          <p:val>
                                            <p:strVal val="#ppt_w*0.05"/>
                                          </p:val>
                                        </p:tav>
                                        <p:tav tm="100000">
                                          <p:val>
                                            <p:strVal val="#ppt_w"/>
                                          </p:val>
                                        </p:tav>
                                      </p:tavLst>
                                    </p:anim>
                                    <p:anim calcmode="lin" valueType="num">
                                      <p:cBhvr>
                                        <p:cTn id="12" dur="500" fill="hold"/>
                                        <p:tgtEl>
                                          <p:spTgt spid="54275"/>
                                        </p:tgtEl>
                                        <p:attrNameLst>
                                          <p:attrName>ppt_h</p:attrName>
                                        </p:attrNameLst>
                                      </p:cBhvr>
                                      <p:tavLst>
                                        <p:tav tm="0">
                                          <p:val>
                                            <p:strVal val="#ppt_h"/>
                                          </p:val>
                                        </p:tav>
                                        <p:tav tm="100000">
                                          <p:val>
                                            <p:strVal val="#ppt_h"/>
                                          </p:val>
                                        </p:tav>
                                      </p:tavLst>
                                    </p:anim>
                                    <p:anim calcmode="lin" valueType="num">
                                      <p:cBhvr>
                                        <p:cTn id="13" dur="500" fill="hold"/>
                                        <p:tgtEl>
                                          <p:spTgt spid="54275"/>
                                        </p:tgtEl>
                                        <p:attrNameLst>
                                          <p:attrName>ppt_x</p:attrName>
                                        </p:attrNameLst>
                                      </p:cBhvr>
                                      <p:tavLst>
                                        <p:tav tm="0">
                                          <p:val>
                                            <p:strVal val="#ppt_x-.2"/>
                                          </p:val>
                                        </p:tav>
                                        <p:tav tm="100000">
                                          <p:val>
                                            <p:strVal val="#ppt_x"/>
                                          </p:val>
                                        </p:tav>
                                      </p:tavLst>
                                    </p:anim>
                                    <p:anim calcmode="lin" valueType="num">
                                      <p:cBhvr>
                                        <p:cTn id="14" dur="500" fill="hold"/>
                                        <p:tgtEl>
                                          <p:spTgt spid="54275"/>
                                        </p:tgtEl>
                                        <p:attrNameLst>
                                          <p:attrName>ppt_y</p:attrName>
                                        </p:attrNameLst>
                                      </p:cBhvr>
                                      <p:tavLst>
                                        <p:tav tm="0">
                                          <p:val>
                                            <p:strVal val="#ppt_y"/>
                                          </p:val>
                                        </p:tav>
                                        <p:tav tm="100000">
                                          <p:val>
                                            <p:strVal val="#ppt_y"/>
                                          </p:val>
                                        </p:tav>
                                      </p:tavLst>
                                    </p:anim>
                                    <p:animEffect transition="in" filter="fade">
                                      <p:cBhvr>
                                        <p:cTn id="15" dur="500"/>
                                        <p:tgtEl>
                                          <p:spTgt spid="54275"/>
                                        </p:tgtEl>
                                      </p:cBhvr>
                                    </p:animEffect>
                                  </p:childTnLst>
                                </p:cTn>
                              </p:par>
                            </p:childTnLst>
                          </p:cTn>
                        </p:par>
                        <p:par>
                          <p:cTn id="16" fill="hold" nodeType="afterGroup">
                            <p:stCondLst>
                              <p:cond delay="1000"/>
                            </p:stCondLst>
                            <p:childTnLst>
                              <p:par>
                                <p:cTn id="17" presetID="21"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4)">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nimBg="1" autoUpdateAnimBg="0"/>
      <p:bldP spid="54275" grpId="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381000" y="476250"/>
            <a:ext cx="1524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571500" indent="-571500" eaLnBrk="0" hangingPunct="0">
              <a:tabLst>
                <a:tab pos="571500" algn="l"/>
              </a:tabLst>
              <a:defRPr>
                <a:solidFill>
                  <a:schemeClr val="tx1"/>
                </a:solidFill>
                <a:latin typeface="Arial" pitchFamily="34" charset="0"/>
              </a:defRPr>
            </a:lvl1pPr>
            <a:lvl2pPr marL="742950" indent="-285750" eaLnBrk="0" hangingPunct="0">
              <a:tabLst>
                <a:tab pos="571500" algn="l"/>
              </a:tabLst>
              <a:defRPr>
                <a:solidFill>
                  <a:schemeClr val="tx1"/>
                </a:solidFill>
                <a:latin typeface="Arial" pitchFamily="34" charset="0"/>
              </a:defRPr>
            </a:lvl2pPr>
            <a:lvl3pPr marL="1143000" indent="-228600" eaLnBrk="0" hangingPunct="0">
              <a:tabLst>
                <a:tab pos="571500" algn="l"/>
              </a:tabLst>
              <a:defRPr>
                <a:solidFill>
                  <a:schemeClr val="tx1"/>
                </a:solidFill>
                <a:latin typeface="Arial" pitchFamily="34" charset="0"/>
              </a:defRPr>
            </a:lvl3pPr>
            <a:lvl4pPr marL="1600200" indent="-228600" eaLnBrk="0" hangingPunct="0">
              <a:tabLst>
                <a:tab pos="571500" algn="l"/>
              </a:tabLst>
              <a:defRPr>
                <a:solidFill>
                  <a:schemeClr val="tx1"/>
                </a:solidFill>
                <a:latin typeface="Arial" pitchFamily="34" charset="0"/>
              </a:defRPr>
            </a:lvl4pPr>
            <a:lvl5pPr marL="2057400" indent="-228600" eaLnBrk="0" hangingPunct="0">
              <a:tabLst>
                <a:tab pos="571500" algn="l"/>
              </a:tabLst>
              <a:defRPr>
                <a:solidFill>
                  <a:schemeClr val="tx1"/>
                </a:solidFill>
                <a:latin typeface="Arial" pitchFamily="34" charset="0"/>
              </a:defRPr>
            </a:lvl5pPr>
            <a:lvl6pPr marL="2514600" indent="-228600" eaLnBrk="0" fontAlgn="base" hangingPunct="0">
              <a:spcBef>
                <a:spcPct val="0"/>
              </a:spcBef>
              <a:spcAft>
                <a:spcPct val="0"/>
              </a:spcAft>
              <a:tabLst>
                <a:tab pos="571500" algn="l"/>
              </a:tabLst>
              <a:defRPr>
                <a:solidFill>
                  <a:schemeClr val="tx1"/>
                </a:solidFill>
                <a:latin typeface="Arial" pitchFamily="34" charset="0"/>
              </a:defRPr>
            </a:lvl6pPr>
            <a:lvl7pPr marL="2971800" indent="-228600" eaLnBrk="0" fontAlgn="base" hangingPunct="0">
              <a:spcBef>
                <a:spcPct val="0"/>
              </a:spcBef>
              <a:spcAft>
                <a:spcPct val="0"/>
              </a:spcAft>
              <a:tabLst>
                <a:tab pos="571500" algn="l"/>
              </a:tabLst>
              <a:defRPr>
                <a:solidFill>
                  <a:schemeClr val="tx1"/>
                </a:solidFill>
                <a:latin typeface="Arial" pitchFamily="34" charset="0"/>
              </a:defRPr>
            </a:lvl7pPr>
            <a:lvl8pPr marL="3429000" indent="-228600" eaLnBrk="0" fontAlgn="base" hangingPunct="0">
              <a:spcBef>
                <a:spcPct val="0"/>
              </a:spcBef>
              <a:spcAft>
                <a:spcPct val="0"/>
              </a:spcAft>
              <a:tabLst>
                <a:tab pos="571500" algn="l"/>
              </a:tabLst>
              <a:defRPr>
                <a:solidFill>
                  <a:schemeClr val="tx1"/>
                </a:solidFill>
                <a:latin typeface="Arial" pitchFamily="34" charset="0"/>
              </a:defRPr>
            </a:lvl8pPr>
            <a:lvl9pPr marL="3886200" indent="-228600" eaLnBrk="0" fontAlgn="base" hangingPunct="0">
              <a:spcBef>
                <a:spcPct val="0"/>
              </a:spcBef>
              <a:spcAft>
                <a:spcPct val="0"/>
              </a:spcAft>
              <a:tabLst>
                <a:tab pos="571500" algn="l"/>
              </a:tabLst>
              <a:defRPr>
                <a:solidFill>
                  <a:schemeClr val="tx1"/>
                </a:solidFill>
                <a:latin typeface="Arial" pitchFamily="34" charset="0"/>
              </a:defRPr>
            </a:lvl9pPr>
          </a:lstStyle>
          <a:p>
            <a:pPr fontAlgn="base">
              <a:spcBef>
                <a:spcPct val="0"/>
              </a:spcBef>
              <a:spcAft>
                <a:spcPct val="0"/>
              </a:spcAft>
            </a:pPr>
            <a:r>
              <a:rPr lang="en-US" sz="2400" b="1" u="sng" smtClean="0">
                <a:solidFill>
                  <a:srgbClr val="000000"/>
                </a:solidFill>
              </a:rPr>
              <a:t>Chuẩn IP:</a:t>
            </a:r>
            <a:endParaRPr lang="en-US" sz="2000" b="1" u="sng" smtClean="0">
              <a:solidFill>
                <a:srgbClr val="000000"/>
              </a:solidFill>
            </a:endParaRPr>
          </a:p>
        </p:txBody>
      </p:sp>
      <p:sp>
        <p:nvSpPr>
          <p:cNvPr id="47107" name="Text Box 3"/>
          <p:cNvSpPr txBox="1">
            <a:spLocks noChangeArrowheads="1"/>
          </p:cNvSpPr>
          <p:nvPr/>
        </p:nvSpPr>
        <p:spPr bwMode="auto">
          <a:xfrm>
            <a:off x="742950" y="1104900"/>
            <a:ext cx="1295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tabLst>
                <a:tab pos="228600" algn="l"/>
              </a:tabLst>
              <a:defRPr>
                <a:solidFill>
                  <a:schemeClr val="tx1"/>
                </a:solidFill>
                <a:latin typeface="Arial" pitchFamily="34" charset="0"/>
              </a:defRPr>
            </a:lvl1pPr>
            <a:lvl2pPr marL="742950" indent="-285750" eaLnBrk="0" hangingPunct="0">
              <a:tabLst>
                <a:tab pos="228600" algn="l"/>
              </a:tabLst>
              <a:defRPr>
                <a:solidFill>
                  <a:schemeClr val="tx1"/>
                </a:solidFill>
                <a:latin typeface="Arial" pitchFamily="34" charset="0"/>
              </a:defRPr>
            </a:lvl2pPr>
            <a:lvl3pPr marL="1143000" indent="-228600" eaLnBrk="0" hangingPunct="0">
              <a:tabLst>
                <a:tab pos="228600" algn="l"/>
              </a:tabLst>
              <a:defRPr>
                <a:solidFill>
                  <a:schemeClr val="tx1"/>
                </a:solidFill>
                <a:latin typeface="Arial" pitchFamily="34" charset="0"/>
              </a:defRPr>
            </a:lvl3pPr>
            <a:lvl4pPr marL="1600200" indent="-228600" eaLnBrk="0" hangingPunct="0">
              <a:tabLst>
                <a:tab pos="228600" algn="l"/>
              </a:tabLst>
              <a:defRPr>
                <a:solidFill>
                  <a:schemeClr val="tx1"/>
                </a:solidFill>
                <a:latin typeface="Arial" pitchFamily="34" charset="0"/>
              </a:defRPr>
            </a:lvl4pPr>
            <a:lvl5pPr marL="2057400" indent="-228600" eaLnBrk="0" hangingPunct="0">
              <a:tabLst>
                <a:tab pos="228600" algn="l"/>
              </a:tabLst>
              <a:defRPr>
                <a:solidFill>
                  <a:schemeClr val="tx1"/>
                </a:solidFill>
                <a:latin typeface="Arial" pitchFamily="34" charset="0"/>
              </a:defRPr>
            </a:lvl5pPr>
            <a:lvl6pPr marL="2514600" indent="-228600" eaLnBrk="0" fontAlgn="base" hangingPunct="0">
              <a:spcBef>
                <a:spcPct val="0"/>
              </a:spcBef>
              <a:spcAft>
                <a:spcPct val="0"/>
              </a:spcAft>
              <a:tabLst>
                <a:tab pos="228600" algn="l"/>
              </a:tabLst>
              <a:defRPr>
                <a:solidFill>
                  <a:schemeClr val="tx1"/>
                </a:solidFill>
                <a:latin typeface="Arial" pitchFamily="34" charset="0"/>
              </a:defRPr>
            </a:lvl6pPr>
            <a:lvl7pPr marL="2971800" indent="-228600" eaLnBrk="0" fontAlgn="base" hangingPunct="0">
              <a:spcBef>
                <a:spcPct val="0"/>
              </a:spcBef>
              <a:spcAft>
                <a:spcPct val="0"/>
              </a:spcAft>
              <a:tabLst>
                <a:tab pos="228600" algn="l"/>
              </a:tabLst>
              <a:defRPr>
                <a:solidFill>
                  <a:schemeClr val="tx1"/>
                </a:solidFill>
                <a:latin typeface="Arial" pitchFamily="34" charset="0"/>
              </a:defRPr>
            </a:lvl7pPr>
            <a:lvl8pPr marL="3429000" indent="-228600" eaLnBrk="0" fontAlgn="base" hangingPunct="0">
              <a:spcBef>
                <a:spcPct val="0"/>
              </a:spcBef>
              <a:spcAft>
                <a:spcPct val="0"/>
              </a:spcAft>
              <a:tabLst>
                <a:tab pos="228600" algn="l"/>
              </a:tabLst>
              <a:defRPr>
                <a:solidFill>
                  <a:schemeClr val="tx1"/>
                </a:solidFill>
                <a:latin typeface="Arial" pitchFamily="34" charset="0"/>
              </a:defRPr>
            </a:lvl8pPr>
            <a:lvl9pPr marL="3886200" indent="-228600" eaLnBrk="0" fontAlgn="base" hangingPunct="0">
              <a:spcBef>
                <a:spcPct val="0"/>
              </a:spcBef>
              <a:spcAft>
                <a:spcPct val="0"/>
              </a:spcAft>
              <a:tabLst>
                <a:tab pos="228600" algn="l"/>
              </a:tabLst>
              <a:defRPr>
                <a:solidFill>
                  <a:schemeClr val="tx1"/>
                </a:solidFill>
                <a:latin typeface="Arial" pitchFamily="34" charset="0"/>
              </a:defRPr>
            </a:lvl9pPr>
          </a:lstStyle>
          <a:p>
            <a:pPr fontAlgn="base">
              <a:spcBef>
                <a:spcPct val="0"/>
              </a:spcBef>
              <a:spcAft>
                <a:spcPct val="0"/>
              </a:spcAft>
              <a:buFontTx/>
              <a:buChar char="•"/>
            </a:pPr>
            <a:r>
              <a:rPr lang="en-US" sz="2400" b="1" smtClean="0">
                <a:solidFill>
                  <a:srgbClr val="000000"/>
                </a:solidFill>
              </a:rPr>
              <a:t>IP</a:t>
            </a:r>
            <a:r>
              <a:rPr lang="en-US" sz="2400" b="1" u="sng" smtClean="0">
                <a:solidFill>
                  <a:srgbClr val="000000"/>
                </a:solidFill>
                <a:sym typeface="Wingdings 2" pitchFamily="18" charset="2"/>
              </a:rPr>
              <a:t></a:t>
            </a:r>
            <a:r>
              <a:rPr lang="en-US" sz="2400" b="1" smtClean="0">
                <a:solidFill>
                  <a:srgbClr val="000000"/>
                </a:solidFill>
                <a:sym typeface="Wingdings 2" pitchFamily="18" charset="2"/>
              </a:rPr>
              <a:t> </a:t>
            </a:r>
            <a:r>
              <a:rPr lang="en-US" sz="2400" b="1" u="sng" smtClean="0">
                <a:solidFill>
                  <a:srgbClr val="000000"/>
                </a:solidFill>
                <a:sym typeface="Wingdings 2" pitchFamily="18" charset="2"/>
              </a:rPr>
              <a:t></a:t>
            </a:r>
            <a:endParaRPr lang="en-US" sz="2400" b="1" u="sng" smtClean="0">
              <a:solidFill>
                <a:srgbClr val="000000"/>
              </a:solidFill>
            </a:endParaRPr>
          </a:p>
        </p:txBody>
      </p:sp>
      <p:sp>
        <p:nvSpPr>
          <p:cNvPr id="47108" name="Freeform 4"/>
          <p:cNvSpPr>
            <a:spLocks/>
          </p:cNvSpPr>
          <p:nvPr/>
        </p:nvSpPr>
        <p:spPr bwMode="auto">
          <a:xfrm>
            <a:off x="1752600" y="1438275"/>
            <a:ext cx="3124200" cy="238125"/>
          </a:xfrm>
          <a:custGeom>
            <a:avLst/>
            <a:gdLst>
              <a:gd name="T0" fmla="*/ 0 w 978"/>
              <a:gd name="T1" fmla="*/ 0 h 330"/>
              <a:gd name="T2" fmla="*/ 0 w 978"/>
              <a:gd name="T3" fmla="*/ 171828835 h 330"/>
              <a:gd name="T4" fmla="*/ 2147483647 w 978"/>
              <a:gd name="T5" fmla="*/ 171828835 h 330"/>
              <a:gd name="T6" fmla="*/ 2147483647 w 978"/>
              <a:gd name="T7" fmla="*/ 171828835 h 330"/>
              <a:gd name="T8" fmla="*/ 0 60000 65536"/>
              <a:gd name="T9" fmla="*/ 0 60000 65536"/>
              <a:gd name="T10" fmla="*/ 0 60000 65536"/>
              <a:gd name="T11" fmla="*/ 0 60000 65536"/>
              <a:gd name="T12" fmla="*/ 0 w 978"/>
              <a:gd name="T13" fmla="*/ 0 h 330"/>
              <a:gd name="T14" fmla="*/ 978 w 978"/>
              <a:gd name="T15" fmla="*/ 330 h 330"/>
            </a:gdLst>
            <a:ahLst/>
            <a:cxnLst>
              <a:cxn ang="T8">
                <a:pos x="T0" y="T1"/>
              </a:cxn>
              <a:cxn ang="T9">
                <a:pos x="T2" y="T3"/>
              </a:cxn>
              <a:cxn ang="T10">
                <a:pos x="T4" y="T5"/>
              </a:cxn>
              <a:cxn ang="T11">
                <a:pos x="T6" y="T7"/>
              </a:cxn>
            </a:cxnLst>
            <a:rect l="T12" t="T13" r="T14" b="T15"/>
            <a:pathLst>
              <a:path w="978" h="330">
                <a:moveTo>
                  <a:pt x="0" y="0"/>
                </a:moveTo>
                <a:lnTo>
                  <a:pt x="0" y="330"/>
                </a:lnTo>
                <a:lnTo>
                  <a:pt x="900" y="330"/>
                </a:lnTo>
                <a:lnTo>
                  <a:pt x="978" y="33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
        <p:nvSpPr>
          <p:cNvPr id="47109" name="Text Box 5"/>
          <p:cNvSpPr txBox="1">
            <a:spLocks noChangeArrowheads="1"/>
          </p:cNvSpPr>
          <p:nvPr/>
        </p:nvSpPr>
        <p:spPr bwMode="auto">
          <a:xfrm>
            <a:off x="1924050" y="457200"/>
            <a:ext cx="584835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57150" indent="-571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fontAlgn="base">
              <a:spcBef>
                <a:spcPct val="0"/>
              </a:spcBef>
              <a:spcAft>
                <a:spcPct val="0"/>
              </a:spcAft>
            </a:pPr>
            <a:r>
              <a:rPr lang="en-US" sz="1400" b="1" smtClean="0">
                <a:solidFill>
                  <a:srgbClr val="0000FF"/>
                </a:solidFill>
              </a:rPr>
              <a:t> Mức độ bảo vệ nước và các vật rắn tác động từ bên ngoài, dựa theo chuẩn của IEC (International Electrotechnical Commission)</a:t>
            </a:r>
          </a:p>
        </p:txBody>
      </p:sp>
      <p:sp>
        <p:nvSpPr>
          <p:cNvPr id="47110" name="Text Box 6"/>
          <p:cNvSpPr txBox="1">
            <a:spLocks noChangeArrowheads="1"/>
          </p:cNvSpPr>
          <p:nvPr/>
        </p:nvSpPr>
        <p:spPr bwMode="auto">
          <a:xfrm>
            <a:off x="5029200" y="1638300"/>
            <a:ext cx="28956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tabLst>
                <a:tab pos="228600" algn="l"/>
              </a:tabLst>
              <a:defRPr>
                <a:solidFill>
                  <a:schemeClr val="tx1"/>
                </a:solidFill>
                <a:latin typeface="Arial" pitchFamily="34" charset="0"/>
              </a:defRPr>
            </a:lvl1pPr>
            <a:lvl2pPr marL="742950" indent="-285750" eaLnBrk="0" hangingPunct="0">
              <a:tabLst>
                <a:tab pos="228600" algn="l"/>
              </a:tabLst>
              <a:defRPr>
                <a:solidFill>
                  <a:schemeClr val="tx1"/>
                </a:solidFill>
                <a:latin typeface="Arial" pitchFamily="34" charset="0"/>
              </a:defRPr>
            </a:lvl2pPr>
            <a:lvl3pPr marL="1143000" indent="-228600" eaLnBrk="0" hangingPunct="0">
              <a:tabLst>
                <a:tab pos="228600" algn="l"/>
              </a:tabLst>
              <a:defRPr>
                <a:solidFill>
                  <a:schemeClr val="tx1"/>
                </a:solidFill>
                <a:latin typeface="Arial" pitchFamily="34" charset="0"/>
              </a:defRPr>
            </a:lvl3pPr>
            <a:lvl4pPr marL="1600200" indent="-228600" eaLnBrk="0" hangingPunct="0">
              <a:tabLst>
                <a:tab pos="228600" algn="l"/>
              </a:tabLst>
              <a:defRPr>
                <a:solidFill>
                  <a:schemeClr val="tx1"/>
                </a:solidFill>
                <a:latin typeface="Arial" pitchFamily="34" charset="0"/>
              </a:defRPr>
            </a:lvl4pPr>
            <a:lvl5pPr marL="2057400" indent="-228600" eaLnBrk="0" hangingPunct="0">
              <a:tabLst>
                <a:tab pos="228600" algn="l"/>
              </a:tabLst>
              <a:defRPr>
                <a:solidFill>
                  <a:schemeClr val="tx1"/>
                </a:solidFill>
                <a:latin typeface="Arial" pitchFamily="34" charset="0"/>
              </a:defRPr>
            </a:lvl5pPr>
            <a:lvl6pPr marL="2514600" indent="-228600" eaLnBrk="0" fontAlgn="base" hangingPunct="0">
              <a:spcBef>
                <a:spcPct val="0"/>
              </a:spcBef>
              <a:spcAft>
                <a:spcPct val="0"/>
              </a:spcAft>
              <a:tabLst>
                <a:tab pos="228600" algn="l"/>
              </a:tabLst>
              <a:defRPr>
                <a:solidFill>
                  <a:schemeClr val="tx1"/>
                </a:solidFill>
                <a:latin typeface="Arial" pitchFamily="34" charset="0"/>
              </a:defRPr>
            </a:lvl6pPr>
            <a:lvl7pPr marL="2971800" indent="-228600" eaLnBrk="0" fontAlgn="base" hangingPunct="0">
              <a:spcBef>
                <a:spcPct val="0"/>
              </a:spcBef>
              <a:spcAft>
                <a:spcPct val="0"/>
              </a:spcAft>
              <a:tabLst>
                <a:tab pos="228600" algn="l"/>
              </a:tabLst>
              <a:defRPr>
                <a:solidFill>
                  <a:schemeClr val="tx1"/>
                </a:solidFill>
                <a:latin typeface="Arial" pitchFamily="34" charset="0"/>
              </a:defRPr>
            </a:lvl7pPr>
            <a:lvl8pPr marL="3429000" indent="-228600" eaLnBrk="0" fontAlgn="base" hangingPunct="0">
              <a:spcBef>
                <a:spcPct val="0"/>
              </a:spcBef>
              <a:spcAft>
                <a:spcPct val="0"/>
              </a:spcAft>
              <a:tabLst>
                <a:tab pos="228600" algn="l"/>
              </a:tabLst>
              <a:defRPr>
                <a:solidFill>
                  <a:schemeClr val="tx1"/>
                </a:solidFill>
                <a:latin typeface="Arial" pitchFamily="34" charset="0"/>
              </a:defRPr>
            </a:lvl8pPr>
            <a:lvl9pPr marL="3886200" indent="-228600" eaLnBrk="0" fontAlgn="base" hangingPunct="0">
              <a:spcBef>
                <a:spcPct val="0"/>
              </a:spcBef>
              <a:spcAft>
                <a:spcPct val="0"/>
              </a:spcAft>
              <a:tabLst>
                <a:tab pos="228600" algn="l"/>
              </a:tabLst>
              <a:defRPr>
                <a:solidFill>
                  <a:schemeClr val="tx1"/>
                </a:solidFill>
                <a:latin typeface="Arial" pitchFamily="34" charset="0"/>
              </a:defRPr>
            </a:lvl9pPr>
          </a:lstStyle>
          <a:p>
            <a:pPr fontAlgn="base">
              <a:spcBef>
                <a:spcPct val="0"/>
              </a:spcBef>
              <a:spcAft>
                <a:spcPct val="0"/>
              </a:spcAft>
              <a:buSzPct val="130000"/>
            </a:pPr>
            <a:r>
              <a:rPr lang="en-US" sz="1600" b="1" smtClean="0">
                <a:solidFill>
                  <a:srgbClr val="FF3300"/>
                </a:solidFill>
                <a:latin typeface="Times New Roman" pitchFamily="18" charset="0"/>
              </a:rPr>
              <a:t>(Bảo vệ sự thâm nhập của nước)</a:t>
            </a:r>
          </a:p>
        </p:txBody>
      </p:sp>
      <p:sp>
        <p:nvSpPr>
          <p:cNvPr id="47111" name="Text Box 7"/>
          <p:cNvSpPr txBox="1">
            <a:spLocks noChangeArrowheads="1"/>
          </p:cNvSpPr>
          <p:nvPr/>
        </p:nvSpPr>
        <p:spPr bwMode="auto">
          <a:xfrm>
            <a:off x="215900" y="2413000"/>
            <a:ext cx="36576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tabLst>
                <a:tab pos="228600" algn="l"/>
              </a:tabLst>
              <a:defRPr>
                <a:solidFill>
                  <a:schemeClr val="tx1"/>
                </a:solidFill>
                <a:latin typeface="Arial" pitchFamily="34" charset="0"/>
              </a:defRPr>
            </a:lvl1pPr>
            <a:lvl2pPr marL="742950" indent="-285750" eaLnBrk="0" hangingPunct="0">
              <a:tabLst>
                <a:tab pos="228600" algn="l"/>
              </a:tabLst>
              <a:defRPr>
                <a:solidFill>
                  <a:schemeClr val="tx1"/>
                </a:solidFill>
                <a:latin typeface="Arial" pitchFamily="34" charset="0"/>
              </a:defRPr>
            </a:lvl2pPr>
            <a:lvl3pPr marL="1143000" indent="-228600" eaLnBrk="0" hangingPunct="0">
              <a:tabLst>
                <a:tab pos="228600" algn="l"/>
              </a:tabLst>
              <a:defRPr>
                <a:solidFill>
                  <a:schemeClr val="tx1"/>
                </a:solidFill>
                <a:latin typeface="Arial" pitchFamily="34" charset="0"/>
              </a:defRPr>
            </a:lvl3pPr>
            <a:lvl4pPr marL="1600200" indent="-228600" eaLnBrk="0" hangingPunct="0">
              <a:tabLst>
                <a:tab pos="228600" algn="l"/>
              </a:tabLst>
              <a:defRPr>
                <a:solidFill>
                  <a:schemeClr val="tx1"/>
                </a:solidFill>
                <a:latin typeface="Arial" pitchFamily="34" charset="0"/>
              </a:defRPr>
            </a:lvl4pPr>
            <a:lvl5pPr marL="2057400" indent="-228600" eaLnBrk="0" hangingPunct="0">
              <a:tabLst>
                <a:tab pos="228600" algn="l"/>
              </a:tabLst>
              <a:defRPr>
                <a:solidFill>
                  <a:schemeClr val="tx1"/>
                </a:solidFill>
                <a:latin typeface="Arial" pitchFamily="34" charset="0"/>
              </a:defRPr>
            </a:lvl5pPr>
            <a:lvl6pPr marL="2514600" indent="-228600" eaLnBrk="0" fontAlgn="base" hangingPunct="0">
              <a:spcBef>
                <a:spcPct val="0"/>
              </a:spcBef>
              <a:spcAft>
                <a:spcPct val="0"/>
              </a:spcAft>
              <a:tabLst>
                <a:tab pos="228600" algn="l"/>
              </a:tabLst>
              <a:defRPr>
                <a:solidFill>
                  <a:schemeClr val="tx1"/>
                </a:solidFill>
                <a:latin typeface="Arial" pitchFamily="34" charset="0"/>
              </a:defRPr>
            </a:lvl6pPr>
            <a:lvl7pPr marL="2971800" indent="-228600" eaLnBrk="0" fontAlgn="base" hangingPunct="0">
              <a:spcBef>
                <a:spcPct val="0"/>
              </a:spcBef>
              <a:spcAft>
                <a:spcPct val="0"/>
              </a:spcAft>
              <a:tabLst>
                <a:tab pos="228600" algn="l"/>
              </a:tabLst>
              <a:defRPr>
                <a:solidFill>
                  <a:schemeClr val="tx1"/>
                </a:solidFill>
                <a:latin typeface="Arial" pitchFamily="34" charset="0"/>
              </a:defRPr>
            </a:lvl7pPr>
            <a:lvl8pPr marL="3429000" indent="-228600" eaLnBrk="0" fontAlgn="base" hangingPunct="0">
              <a:spcBef>
                <a:spcPct val="0"/>
              </a:spcBef>
              <a:spcAft>
                <a:spcPct val="0"/>
              </a:spcAft>
              <a:tabLst>
                <a:tab pos="228600" algn="l"/>
              </a:tabLst>
              <a:defRPr>
                <a:solidFill>
                  <a:schemeClr val="tx1"/>
                </a:solidFill>
                <a:latin typeface="Arial" pitchFamily="34" charset="0"/>
              </a:defRPr>
            </a:lvl8pPr>
            <a:lvl9pPr marL="3886200" indent="-228600" eaLnBrk="0" fontAlgn="base" hangingPunct="0">
              <a:spcBef>
                <a:spcPct val="0"/>
              </a:spcBef>
              <a:spcAft>
                <a:spcPct val="0"/>
              </a:spcAft>
              <a:tabLst>
                <a:tab pos="228600" algn="l"/>
              </a:tabLst>
              <a:defRPr>
                <a:solidFill>
                  <a:schemeClr val="tx1"/>
                </a:solidFill>
                <a:latin typeface="Arial" pitchFamily="34" charset="0"/>
              </a:defRPr>
            </a:lvl9pPr>
          </a:lstStyle>
          <a:p>
            <a:pPr fontAlgn="base">
              <a:spcBef>
                <a:spcPct val="0"/>
              </a:spcBef>
              <a:spcAft>
                <a:spcPct val="0"/>
              </a:spcAft>
              <a:buSzPct val="130000"/>
            </a:pPr>
            <a:r>
              <a:rPr lang="en-US" sz="1600" b="1" smtClean="0">
                <a:solidFill>
                  <a:srgbClr val="CC0099"/>
                </a:solidFill>
                <a:latin typeface="Times New Roman" pitchFamily="18" charset="0"/>
              </a:rPr>
              <a:t>(Bảo vệ các vật rắn tác động từ bên ngoài)</a:t>
            </a:r>
          </a:p>
        </p:txBody>
      </p:sp>
      <p:sp>
        <p:nvSpPr>
          <p:cNvPr id="47112" name="Text Box 8"/>
          <p:cNvSpPr txBox="1">
            <a:spLocks noChangeArrowheads="1"/>
          </p:cNvSpPr>
          <p:nvPr/>
        </p:nvSpPr>
        <p:spPr bwMode="auto">
          <a:xfrm>
            <a:off x="717550" y="2146300"/>
            <a:ext cx="27432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marL="228600" indent="-228600" eaLnBrk="0" hangingPunct="0">
              <a:tabLst>
                <a:tab pos="228600" algn="l"/>
              </a:tabLst>
              <a:defRPr>
                <a:solidFill>
                  <a:schemeClr val="tx1"/>
                </a:solidFill>
                <a:latin typeface="Arial" pitchFamily="34" charset="0"/>
              </a:defRPr>
            </a:lvl1pPr>
            <a:lvl2pPr marL="742950" indent="-285750" eaLnBrk="0" hangingPunct="0">
              <a:tabLst>
                <a:tab pos="228600" algn="l"/>
              </a:tabLst>
              <a:defRPr>
                <a:solidFill>
                  <a:schemeClr val="tx1"/>
                </a:solidFill>
                <a:latin typeface="Arial" pitchFamily="34" charset="0"/>
              </a:defRPr>
            </a:lvl2pPr>
            <a:lvl3pPr marL="1143000" indent="-228600" eaLnBrk="0" hangingPunct="0">
              <a:tabLst>
                <a:tab pos="228600" algn="l"/>
              </a:tabLst>
              <a:defRPr>
                <a:solidFill>
                  <a:schemeClr val="tx1"/>
                </a:solidFill>
                <a:latin typeface="Arial" pitchFamily="34" charset="0"/>
              </a:defRPr>
            </a:lvl3pPr>
            <a:lvl4pPr marL="1600200" indent="-228600" eaLnBrk="0" hangingPunct="0">
              <a:tabLst>
                <a:tab pos="228600" algn="l"/>
              </a:tabLst>
              <a:defRPr>
                <a:solidFill>
                  <a:schemeClr val="tx1"/>
                </a:solidFill>
                <a:latin typeface="Arial" pitchFamily="34" charset="0"/>
              </a:defRPr>
            </a:lvl4pPr>
            <a:lvl5pPr marL="2057400" indent="-228600" eaLnBrk="0" hangingPunct="0">
              <a:tabLst>
                <a:tab pos="228600" algn="l"/>
              </a:tabLst>
              <a:defRPr>
                <a:solidFill>
                  <a:schemeClr val="tx1"/>
                </a:solidFill>
                <a:latin typeface="Arial" pitchFamily="34" charset="0"/>
              </a:defRPr>
            </a:lvl5pPr>
            <a:lvl6pPr marL="2514600" indent="-228600" eaLnBrk="0" fontAlgn="base" hangingPunct="0">
              <a:spcBef>
                <a:spcPct val="0"/>
              </a:spcBef>
              <a:spcAft>
                <a:spcPct val="0"/>
              </a:spcAft>
              <a:tabLst>
                <a:tab pos="228600" algn="l"/>
              </a:tabLst>
              <a:defRPr>
                <a:solidFill>
                  <a:schemeClr val="tx1"/>
                </a:solidFill>
                <a:latin typeface="Arial" pitchFamily="34" charset="0"/>
              </a:defRPr>
            </a:lvl6pPr>
            <a:lvl7pPr marL="2971800" indent="-228600" eaLnBrk="0" fontAlgn="base" hangingPunct="0">
              <a:spcBef>
                <a:spcPct val="0"/>
              </a:spcBef>
              <a:spcAft>
                <a:spcPct val="0"/>
              </a:spcAft>
              <a:tabLst>
                <a:tab pos="228600" algn="l"/>
              </a:tabLst>
              <a:defRPr>
                <a:solidFill>
                  <a:schemeClr val="tx1"/>
                </a:solidFill>
                <a:latin typeface="Arial" pitchFamily="34" charset="0"/>
              </a:defRPr>
            </a:lvl7pPr>
            <a:lvl8pPr marL="3429000" indent="-228600" eaLnBrk="0" fontAlgn="base" hangingPunct="0">
              <a:spcBef>
                <a:spcPct val="0"/>
              </a:spcBef>
              <a:spcAft>
                <a:spcPct val="0"/>
              </a:spcAft>
              <a:tabLst>
                <a:tab pos="228600" algn="l"/>
              </a:tabLst>
              <a:defRPr>
                <a:solidFill>
                  <a:schemeClr val="tx1"/>
                </a:solidFill>
                <a:latin typeface="Arial" pitchFamily="34" charset="0"/>
              </a:defRPr>
            </a:lvl8pPr>
            <a:lvl9pPr marL="3886200" indent="-228600" eaLnBrk="0" fontAlgn="base" hangingPunct="0">
              <a:spcBef>
                <a:spcPct val="0"/>
              </a:spcBef>
              <a:spcAft>
                <a:spcPct val="0"/>
              </a:spcAft>
              <a:tabLst>
                <a:tab pos="228600" algn="l"/>
              </a:tabLst>
              <a:defRPr>
                <a:solidFill>
                  <a:schemeClr val="tx1"/>
                </a:solidFill>
                <a:latin typeface="Arial" pitchFamily="34" charset="0"/>
              </a:defRPr>
            </a:lvl9pPr>
          </a:lstStyle>
          <a:p>
            <a:pPr fontAlgn="base">
              <a:spcBef>
                <a:spcPct val="0"/>
              </a:spcBef>
              <a:spcAft>
                <a:spcPct val="0"/>
              </a:spcAft>
              <a:buSzPct val="130000"/>
            </a:pPr>
            <a:r>
              <a:rPr lang="en-US" sz="1600" b="1" smtClean="0">
                <a:solidFill>
                  <a:srgbClr val="008000"/>
                </a:solidFill>
                <a:latin typeface="Times New Roman" pitchFamily="18" charset="0"/>
              </a:rPr>
              <a:t>Mức độ bảo vệ của chỉ số thứ 1 </a:t>
            </a:r>
          </a:p>
        </p:txBody>
      </p:sp>
      <p:sp>
        <p:nvSpPr>
          <p:cNvPr id="47113" name="Rectangle 9"/>
          <p:cNvSpPr>
            <a:spLocks noChangeArrowheads="1"/>
          </p:cNvSpPr>
          <p:nvPr/>
        </p:nvSpPr>
        <p:spPr bwMode="auto">
          <a:xfrm>
            <a:off x="3194050" y="1587500"/>
            <a:ext cx="7747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endParaRPr lang="vi-VN" smtClean="0">
              <a:solidFill>
                <a:srgbClr val="000000"/>
              </a:solidFill>
            </a:endParaRPr>
          </a:p>
        </p:txBody>
      </p:sp>
      <p:sp>
        <p:nvSpPr>
          <p:cNvPr id="47114" name="Line 10"/>
          <p:cNvSpPr>
            <a:spLocks noChangeShapeType="1"/>
          </p:cNvSpPr>
          <p:nvPr/>
        </p:nvSpPr>
        <p:spPr bwMode="auto">
          <a:xfrm>
            <a:off x="685800" y="2743200"/>
            <a:ext cx="7747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vi-VN" smtClean="0">
              <a:solidFill>
                <a:srgbClr val="000000"/>
              </a:solidFill>
            </a:endParaRPr>
          </a:p>
        </p:txBody>
      </p:sp>
      <p:grpSp>
        <p:nvGrpSpPr>
          <p:cNvPr id="47115" name="Group 11"/>
          <p:cNvGrpSpPr>
            <a:grpSpLocks/>
          </p:cNvGrpSpPr>
          <p:nvPr/>
        </p:nvGrpSpPr>
        <p:grpSpPr bwMode="auto">
          <a:xfrm>
            <a:off x="457200" y="2768600"/>
            <a:ext cx="3136900" cy="3700463"/>
            <a:chOff x="280" y="1728"/>
            <a:chExt cx="1976" cy="2331"/>
          </a:xfrm>
        </p:grpSpPr>
        <p:pic>
          <p:nvPicPr>
            <p:cNvPr id="4716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 y="1782"/>
              <a:ext cx="280" cy="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66"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 y="2098"/>
              <a:ext cx="438"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67"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 y="2418"/>
              <a:ext cx="420"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68"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6" y="2756"/>
              <a:ext cx="312"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69" name="Picture 1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0" y="3076"/>
              <a:ext cx="270"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0" name="Picture 1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8" y="3438"/>
              <a:ext cx="294"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1" name="Picture 1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02" y="3765"/>
              <a:ext cx="306"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72" name="Rectangle 19"/>
            <p:cNvSpPr>
              <a:spLocks noChangeArrowheads="1"/>
            </p:cNvSpPr>
            <p:nvPr/>
          </p:nvSpPr>
          <p:spPr bwMode="auto">
            <a:xfrm>
              <a:off x="920" y="3733"/>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thiết bị </a:t>
              </a:r>
            </a:p>
            <a:p>
              <a:pPr fontAlgn="ctr">
                <a:spcBef>
                  <a:spcPct val="0"/>
                </a:spcBef>
                <a:spcAft>
                  <a:spcPct val="0"/>
                </a:spcAft>
              </a:pPr>
              <a:r>
                <a:rPr lang="en-US" sz="1100" b="1" smtClean="0">
                  <a:solidFill>
                    <a:srgbClr val="000000"/>
                  </a:solidFill>
                  <a:cs typeface="Arial" pitchFamily="34" charset="0"/>
                </a:rPr>
                <a:t>khỏi ảnh hưởng bụi</a:t>
              </a:r>
            </a:p>
          </p:txBody>
        </p:sp>
        <p:sp>
          <p:nvSpPr>
            <p:cNvPr id="47173" name="Rectangle 20"/>
            <p:cNvSpPr>
              <a:spLocks noChangeArrowheads="1"/>
            </p:cNvSpPr>
            <p:nvPr/>
          </p:nvSpPr>
          <p:spPr bwMode="auto">
            <a:xfrm>
              <a:off x="432" y="3733"/>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74" name="Rectangle 21"/>
            <p:cNvSpPr>
              <a:spLocks noChangeArrowheads="1"/>
            </p:cNvSpPr>
            <p:nvPr/>
          </p:nvSpPr>
          <p:spPr bwMode="auto">
            <a:xfrm>
              <a:off x="280" y="3733"/>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6</a:t>
              </a:r>
              <a:endParaRPr lang="en-US" sz="1100" b="1" smtClean="0">
                <a:solidFill>
                  <a:srgbClr val="000000"/>
                </a:solidFill>
              </a:endParaRPr>
            </a:p>
          </p:txBody>
        </p:sp>
        <p:sp>
          <p:nvSpPr>
            <p:cNvPr id="47175" name="Rectangle 22"/>
            <p:cNvSpPr>
              <a:spLocks noChangeArrowheads="1"/>
            </p:cNvSpPr>
            <p:nvPr/>
          </p:nvSpPr>
          <p:spPr bwMode="auto">
            <a:xfrm>
              <a:off x="920" y="3358"/>
              <a:ext cx="1336"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chống khỏi bụi đảm bảo không làm ảnh hưởng đến hoạt động của thiết bị</a:t>
              </a:r>
              <a:endParaRPr lang="en-US" sz="1100" b="1" smtClean="0">
                <a:solidFill>
                  <a:srgbClr val="000000"/>
                </a:solidFill>
              </a:endParaRPr>
            </a:p>
          </p:txBody>
        </p:sp>
        <p:sp>
          <p:nvSpPr>
            <p:cNvPr id="47176" name="Rectangle 23"/>
            <p:cNvSpPr>
              <a:spLocks noChangeArrowheads="1"/>
            </p:cNvSpPr>
            <p:nvPr/>
          </p:nvSpPr>
          <p:spPr bwMode="auto">
            <a:xfrm>
              <a:off x="432" y="3358"/>
              <a:ext cx="488"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77" name="Rectangle 24"/>
            <p:cNvSpPr>
              <a:spLocks noChangeArrowheads="1"/>
            </p:cNvSpPr>
            <p:nvPr/>
          </p:nvSpPr>
          <p:spPr bwMode="auto">
            <a:xfrm>
              <a:off x="280" y="3358"/>
              <a:ext cx="152"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5</a:t>
              </a:r>
              <a:endParaRPr lang="en-US" sz="1100" b="1" smtClean="0">
                <a:solidFill>
                  <a:srgbClr val="000000"/>
                </a:solidFill>
              </a:endParaRPr>
            </a:p>
          </p:txBody>
        </p:sp>
        <p:sp>
          <p:nvSpPr>
            <p:cNvPr id="47178" name="Rectangle 25"/>
            <p:cNvSpPr>
              <a:spLocks noChangeArrowheads="1"/>
            </p:cNvSpPr>
            <p:nvPr/>
          </p:nvSpPr>
          <p:spPr bwMode="auto">
            <a:xfrm>
              <a:off x="920" y="3032"/>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chống va chạm với vật có Φ lớn hơn 1mm</a:t>
              </a:r>
              <a:endParaRPr lang="en-US" sz="1100" b="1" smtClean="0">
                <a:solidFill>
                  <a:srgbClr val="000000"/>
                </a:solidFill>
              </a:endParaRPr>
            </a:p>
          </p:txBody>
        </p:sp>
        <p:sp>
          <p:nvSpPr>
            <p:cNvPr id="47179" name="Rectangle 26"/>
            <p:cNvSpPr>
              <a:spLocks noChangeArrowheads="1"/>
            </p:cNvSpPr>
            <p:nvPr/>
          </p:nvSpPr>
          <p:spPr bwMode="auto">
            <a:xfrm>
              <a:off x="432" y="3032"/>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80" name="Rectangle 27"/>
            <p:cNvSpPr>
              <a:spLocks noChangeArrowheads="1"/>
            </p:cNvSpPr>
            <p:nvPr/>
          </p:nvSpPr>
          <p:spPr bwMode="auto">
            <a:xfrm>
              <a:off x="280" y="3032"/>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4</a:t>
              </a:r>
              <a:endParaRPr lang="en-US" sz="1100" b="1" smtClean="0">
                <a:solidFill>
                  <a:srgbClr val="000000"/>
                </a:solidFill>
              </a:endParaRPr>
            </a:p>
          </p:txBody>
        </p:sp>
        <p:sp>
          <p:nvSpPr>
            <p:cNvPr id="47181" name="Rectangle 28"/>
            <p:cNvSpPr>
              <a:spLocks noChangeArrowheads="1"/>
            </p:cNvSpPr>
            <p:nvPr/>
          </p:nvSpPr>
          <p:spPr bwMode="auto">
            <a:xfrm>
              <a:off x="920" y="2706"/>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chống va chạm với vật có Φ lớn hơn 2.5mm</a:t>
              </a:r>
              <a:endParaRPr lang="en-US" sz="1100" b="1" smtClean="0">
                <a:solidFill>
                  <a:srgbClr val="000000"/>
                </a:solidFill>
              </a:endParaRPr>
            </a:p>
          </p:txBody>
        </p:sp>
        <p:sp>
          <p:nvSpPr>
            <p:cNvPr id="47182" name="Rectangle 29"/>
            <p:cNvSpPr>
              <a:spLocks noChangeArrowheads="1"/>
            </p:cNvSpPr>
            <p:nvPr/>
          </p:nvSpPr>
          <p:spPr bwMode="auto">
            <a:xfrm>
              <a:off x="432" y="2706"/>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83" name="Rectangle 30"/>
            <p:cNvSpPr>
              <a:spLocks noChangeArrowheads="1"/>
            </p:cNvSpPr>
            <p:nvPr/>
          </p:nvSpPr>
          <p:spPr bwMode="auto">
            <a:xfrm>
              <a:off x="280" y="2706"/>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3</a:t>
              </a:r>
              <a:endParaRPr lang="en-US" sz="1100" b="1" smtClean="0">
                <a:solidFill>
                  <a:srgbClr val="000000"/>
                </a:solidFill>
              </a:endParaRPr>
            </a:p>
          </p:txBody>
        </p:sp>
        <p:sp>
          <p:nvSpPr>
            <p:cNvPr id="47184" name="Rectangle 31"/>
            <p:cNvSpPr>
              <a:spLocks noChangeArrowheads="1"/>
            </p:cNvSpPr>
            <p:nvPr/>
          </p:nvSpPr>
          <p:spPr bwMode="auto">
            <a:xfrm>
              <a:off x="920" y="2380"/>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chống va chạm với vật có Φ lớn hơn 12.5mm</a:t>
              </a:r>
              <a:endParaRPr lang="en-US" sz="1100" b="1" smtClean="0">
                <a:solidFill>
                  <a:srgbClr val="000000"/>
                </a:solidFill>
              </a:endParaRPr>
            </a:p>
          </p:txBody>
        </p:sp>
        <p:sp>
          <p:nvSpPr>
            <p:cNvPr id="47185" name="Rectangle 32"/>
            <p:cNvSpPr>
              <a:spLocks noChangeArrowheads="1"/>
            </p:cNvSpPr>
            <p:nvPr/>
          </p:nvSpPr>
          <p:spPr bwMode="auto">
            <a:xfrm>
              <a:off x="432" y="2380"/>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86" name="Rectangle 33"/>
            <p:cNvSpPr>
              <a:spLocks noChangeArrowheads="1"/>
            </p:cNvSpPr>
            <p:nvPr/>
          </p:nvSpPr>
          <p:spPr bwMode="auto">
            <a:xfrm>
              <a:off x="280" y="2380"/>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2</a:t>
              </a:r>
              <a:endParaRPr lang="en-US" sz="1100" b="1" smtClean="0">
                <a:solidFill>
                  <a:srgbClr val="000000"/>
                </a:solidFill>
              </a:endParaRPr>
            </a:p>
          </p:txBody>
        </p:sp>
        <p:sp>
          <p:nvSpPr>
            <p:cNvPr id="47187" name="Rectangle 34"/>
            <p:cNvSpPr>
              <a:spLocks noChangeArrowheads="1"/>
            </p:cNvSpPr>
            <p:nvPr/>
          </p:nvSpPr>
          <p:spPr bwMode="auto">
            <a:xfrm>
              <a:off x="920" y="2054"/>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Bảo vệ chống va chạm với vật có Φ lớn hơn 50mm</a:t>
              </a:r>
            </a:p>
          </p:txBody>
        </p:sp>
        <p:sp>
          <p:nvSpPr>
            <p:cNvPr id="47188" name="Rectangle 35"/>
            <p:cNvSpPr>
              <a:spLocks noChangeArrowheads="1"/>
            </p:cNvSpPr>
            <p:nvPr/>
          </p:nvSpPr>
          <p:spPr bwMode="auto">
            <a:xfrm>
              <a:off x="432" y="2054"/>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89" name="Rectangle 36"/>
            <p:cNvSpPr>
              <a:spLocks noChangeArrowheads="1"/>
            </p:cNvSpPr>
            <p:nvPr/>
          </p:nvSpPr>
          <p:spPr bwMode="auto">
            <a:xfrm>
              <a:off x="280" y="2054"/>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1</a:t>
              </a:r>
              <a:endParaRPr lang="en-US" sz="1100" b="1" smtClean="0">
                <a:solidFill>
                  <a:srgbClr val="000000"/>
                </a:solidFill>
              </a:endParaRPr>
            </a:p>
          </p:txBody>
        </p:sp>
        <p:sp>
          <p:nvSpPr>
            <p:cNvPr id="47190" name="Rectangle 37"/>
            <p:cNvSpPr>
              <a:spLocks noChangeArrowheads="1"/>
            </p:cNvSpPr>
            <p:nvPr/>
          </p:nvSpPr>
          <p:spPr bwMode="auto">
            <a:xfrm>
              <a:off x="920" y="1728"/>
              <a:ext cx="133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100" b="1" smtClean="0">
                  <a:solidFill>
                    <a:srgbClr val="000000"/>
                  </a:solidFill>
                  <a:cs typeface="Arial" pitchFamily="34" charset="0"/>
                </a:rPr>
                <a:t>Không bảo vệ</a:t>
              </a:r>
              <a:endParaRPr lang="en-US" sz="1100" b="1" smtClean="0">
                <a:solidFill>
                  <a:srgbClr val="000000"/>
                </a:solidFill>
              </a:endParaRPr>
            </a:p>
          </p:txBody>
        </p:sp>
        <p:sp>
          <p:nvSpPr>
            <p:cNvPr id="47191" name="Rectangle 38"/>
            <p:cNvSpPr>
              <a:spLocks noChangeArrowheads="1"/>
            </p:cNvSpPr>
            <p:nvPr/>
          </p:nvSpPr>
          <p:spPr bwMode="auto">
            <a:xfrm>
              <a:off x="432" y="1728"/>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20000"/>
                </a:spcBef>
                <a:spcAft>
                  <a:spcPct val="0"/>
                </a:spcAft>
              </a:pPr>
              <a:endParaRPr lang="vi-VN" sz="2800" smtClean="0">
                <a:solidFill>
                  <a:srgbClr val="000000"/>
                </a:solidFill>
              </a:endParaRPr>
            </a:p>
          </p:txBody>
        </p:sp>
        <p:sp>
          <p:nvSpPr>
            <p:cNvPr id="47192" name="Rectangle 39"/>
            <p:cNvSpPr>
              <a:spLocks noChangeArrowheads="1"/>
            </p:cNvSpPr>
            <p:nvPr/>
          </p:nvSpPr>
          <p:spPr bwMode="auto">
            <a:xfrm>
              <a:off x="280" y="1728"/>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100" b="1" smtClean="0">
                  <a:solidFill>
                    <a:srgbClr val="000000"/>
                  </a:solidFill>
                  <a:cs typeface="Arial" pitchFamily="34" charset="0"/>
                </a:rPr>
                <a:t>0</a:t>
              </a:r>
              <a:endParaRPr lang="en-US" sz="1100" b="1" smtClean="0">
                <a:solidFill>
                  <a:srgbClr val="000000"/>
                </a:solidFill>
              </a:endParaRPr>
            </a:p>
          </p:txBody>
        </p:sp>
        <p:sp>
          <p:nvSpPr>
            <p:cNvPr id="47193" name="Line 40"/>
            <p:cNvSpPr>
              <a:spLocks noChangeShapeType="1"/>
            </p:cNvSpPr>
            <p:nvPr/>
          </p:nvSpPr>
          <p:spPr bwMode="auto">
            <a:xfrm>
              <a:off x="280" y="1728"/>
              <a:ext cx="15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4" name="Line 41"/>
            <p:cNvSpPr>
              <a:spLocks noChangeShapeType="1"/>
            </p:cNvSpPr>
            <p:nvPr/>
          </p:nvSpPr>
          <p:spPr bwMode="auto">
            <a:xfrm>
              <a:off x="280" y="4059"/>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5" name="Line 42"/>
            <p:cNvSpPr>
              <a:spLocks noChangeShapeType="1"/>
            </p:cNvSpPr>
            <p:nvPr/>
          </p:nvSpPr>
          <p:spPr bwMode="auto">
            <a:xfrm>
              <a:off x="280" y="1728"/>
              <a:ext cx="0" cy="2331"/>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6" name="Line 43"/>
            <p:cNvSpPr>
              <a:spLocks noChangeShapeType="1"/>
            </p:cNvSpPr>
            <p:nvPr/>
          </p:nvSpPr>
          <p:spPr bwMode="auto">
            <a:xfrm>
              <a:off x="2256" y="1728"/>
              <a:ext cx="0" cy="2331"/>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7" name="Line 44"/>
            <p:cNvSpPr>
              <a:spLocks noChangeShapeType="1"/>
            </p:cNvSpPr>
            <p:nvPr/>
          </p:nvSpPr>
          <p:spPr bwMode="auto">
            <a:xfrm>
              <a:off x="280" y="2054"/>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8" name="Line 45"/>
            <p:cNvSpPr>
              <a:spLocks noChangeShapeType="1"/>
            </p:cNvSpPr>
            <p:nvPr/>
          </p:nvSpPr>
          <p:spPr bwMode="auto">
            <a:xfrm>
              <a:off x="432" y="1728"/>
              <a:ext cx="0" cy="2331"/>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99" name="Line 46"/>
            <p:cNvSpPr>
              <a:spLocks noChangeShapeType="1"/>
            </p:cNvSpPr>
            <p:nvPr/>
          </p:nvSpPr>
          <p:spPr bwMode="auto">
            <a:xfrm>
              <a:off x="920" y="1728"/>
              <a:ext cx="133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0" name="Line 47"/>
            <p:cNvSpPr>
              <a:spLocks noChangeShapeType="1"/>
            </p:cNvSpPr>
            <p:nvPr/>
          </p:nvSpPr>
          <p:spPr bwMode="auto">
            <a:xfrm>
              <a:off x="920" y="1728"/>
              <a:ext cx="0" cy="2331"/>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1" name="Line 48"/>
            <p:cNvSpPr>
              <a:spLocks noChangeShapeType="1"/>
            </p:cNvSpPr>
            <p:nvPr/>
          </p:nvSpPr>
          <p:spPr bwMode="auto">
            <a:xfrm>
              <a:off x="280" y="2380"/>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2" name="Line 49"/>
            <p:cNvSpPr>
              <a:spLocks noChangeShapeType="1"/>
            </p:cNvSpPr>
            <p:nvPr/>
          </p:nvSpPr>
          <p:spPr bwMode="auto">
            <a:xfrm>
              <a:off x="280" y="2706"/>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3" name="Line 50"/>
            <p:cNvSpPr>
              <a:spLocks noChangeShapeType="1"/>
            </p:cNvSpPr>
            <p:nvPr/>
          </p:nvSpPr>
          <p:spPr bwMode="auto">
            <a:xfrm>
              <a:off x="280" y="3032"/>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4" name="Line 51"/>
            <p:cNvSpPr>
              <a:spLocks noChangeShapeType="1"/>
            </p:cNvSpPr>
            <p:nvPr/>
          </p:nvSpPr>
          <p:spPr bwMode="auto">
            <a:xfrm>
              <a:off x="280" y="3358"/>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5" name="Line 52"/>
            <p:cNvSpPr>
              <a:spLocks noChangeShapeType="1"/>
            </p:cNvSpPr>
            <p:nvPr/>
          </p:nvSpPr>
          <p:spPr bwMode="auto">
            <a:xfrm>
              <a:off x="280" y="3733"/>
              <a:ext cx="1976"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6" name="Rectangle 53"/>
            <p:cNvSpPr>
              <a:spLocks noChangeArrowheads="1"/>
            </p:cNvSpPr>
            <p:nvPr/>
          </p:nvSpPr>
          <p:spPr bwMode="auto">
            <a:xfrm>
              <a:off x="432" y="1728"/>
              <a:ext cx="472"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
                <a:spcBef>
                  <a:spcPct val="0"/>
                </a:spcBef>
                <a:spcAft>
                  <a:spcPct val="0"/>
                </a:spcAft>
              </a:pPr>
              <a:r>
                <a:rPr lang="en-US" sz="1000" smtClean="0">
                  <a:solidFill>
                    <a:srgbClr val="000000"/>
                  </a:solidFill>
                  <a:cs typeface="Arial" pitchFamily="34" charset="0"/>
                </a:rPr>
                <a:t> </a:t>
              </a:r>
              <a:endParaRPr lang="en-US" smtClean="0">
                <a:solidFill>
                  <a:srgbClr val="000000"/>
                </a:solidFill>
              </a:endParaRPr>
            </a:p>
          </p:txBody>
        </p:sp>
        <p:sp>
          <p:nvSpPr>
            <p:cNvPr id="47207" name="Line 54"/>
            <p:cNvSpPr>
              <a:spLocks noChangeShapeType="1"/>
            </p:cNvSpPr>
            <p:nvPr/>
          </p:nvSpPr>
          <p:spPr bwMode="auto">
            <a:xfrm>
              <a:off x="440" y="1728"/>
              <a:ext cx="47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208" name="Line 55"/>
            <p:cNvSpPr>
              <a:spLocks noChangeShapeType="1"/>
            </p:cNvSpPr>
            <p:nvPr/>
          </p:nvSpPr>
          <p:spPr bwMode="auto">
            <a:xfrm>
              <a:off x="440" y="2048"/>
              <a:ext cx="47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grpSp>
        <p:nvGrpSpPr>
          <p:cNvPr id="47116" name="Group 56"/>
          <p:cNvGrpSpPr>
            <a:grpSpLocks/>
          </p:cNvGrpSpPr>
          <p:nvPr/>
        </p:nvGrpSpPr>
        <p:grpSpPr bwMode="auto">
          <a:xfrm>
            <a:off x="4178300" y="1971675"/>
            <a:ext cx="4457700" cy="4505325"/>
            <a:chOff x="2632" y="1242"/>
            <a:chExt cx="2808" cy="2838"/>
          </a:xfrm>
        </p:grpSpPr>
        <p:pic>
          <p:nvPicPr>
            <p:cNvPr id="47119" name="Picture 5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04" y="1420"/>
              <a:ext cx="198"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0" name="Picture 5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74" y="1752"/>
              <a:ext cx="252"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1" name="Picture 59"/>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50" y="2103"/>
              <a:ext cx="312"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2" name="Picture 60"/>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862" y="2436"/>
              <a:ext cx="294"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3" name="Picture 6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850" y="2750"/>
              <a:ext cx="3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4" name="Picture 6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62" y="3137"/>
              <a:ext cx="29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5" name="Picture 6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880" y="3494"/>
              <a:ext cx="282"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26" name="Picture 6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892" y="3814"/>
              <a:ext cx="258"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27" name="Rectangle 65"/>
            <p:cNvSpPr>
              <a:spLocks noChangeArrowheads="1"/>
            </p:cNvSpPr>
            <p:nvPr/>
          </p:nvSpPr>
          <p:spPr bwMode="auto">
            <a:xfrm>
              <a:off x="3272" y="3754"/>
              <a:ext cx="2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000" b="1" smtClean="0">
                  <a:solidFill>
                    <a:srgbClr val="000000"/>
                  </a:solidFill>
                  <a:cs typeface="Arial" pitchFamily="34" charset="0"/>
                </a:rPr>
                <a:t>Sử dụng được nếu nhúng vào trong nước </a:t>
              </a:r>
              <a:endParaRPr lang="en-US" smtClean="0">
                <a:solidFill>
                  <a:srgbClr val="000000"/>
                </a:solidFill>
              </a:endParaRPr>
            </a:p>
          </p:txBody>
        </p:sp>
        <p:sp>
          <p:nvSpPr>
            <p:cNvPr id="47128" name="Rectangle 66"/>
            <p:cNvSpPr>
              <a:spLocks noChangeArrowheads="1"/>
            </p:cNvSpPr>
            <p:nvPr/>
          </p:nvSpPr>
          <p:spPr bwMode="auto">
            <a:xfrm>
              <a:off x="2632" y="3754"/>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8</a:t>
              </a:r>
              <a:endParaRPr lang="en-US" smtClean="0">
                <a:solidFill>
                  <a:srgbClr val="000000"/>
                </a:solidFill>
              </a:endParaRPr>
            </a:p>
          </p:txBody>
        </p:sp>
        <p:sp>
          <p:nvSpPr>
            <p:cNvPr id="47129" name="Rectangle 67"/>
            <p:cNvSpPr>
              <a:spLocks noChangeArrowheads="1"/>
            </p:cNvSpPr>
            <p:nvPr/>
          </p:nvSpPr>
          <p:spPr bwMode="auto">
            <a:xfrm>
              <a:off x="3136" y="3420"/>
              <a:ext cx="2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p>
              <a:pPr marL="228600" indent="-228600" fontAlgn="ctr">
                <a:spcBef>
                  <a:spcPct val="0"/>
                </a:spcBef>
                <a:spcAft>
                  <a:spcPct val="0"/>
                </a:spcAft>
              </a:pPr>
              <a:r>
                <a:rPr lang="en-US" sz="1000" b="1" smtClean="0">
                  <a:solidFill>
                    <a:srgbClr val="000000"/>
                  </a:solidFill>
                  <a:cs typeface="Arial" pitchFamily="34" charset="0"/>
                </a:rPr>
                <a:t>      Không bị nước thấm vào nếu  nhúng  vào nước (trong một số trường hợp nhất định)</a:t>
              </a:r>
            </a:p>
          </p:txBody>
        </p:sp>
        <p:sp>
          <p:nvSpPr>
            <p:cNvPr id="47130" name="Rectangle 68"/>
            <p:cNvSpPr>
              <a:spLocks noChangeArrowheads="1"/>
            </p:cNvSpPr>
            <p:nvPr/>
          </p:nvSpPr>
          <p:spPr bwMode="auto">
            <a:xfrm>
              <a:off x="2632" y="3428"/>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7</a:t>
              </a:r>
              <a:endParaRPr lang="en-US" smtClean="0">
                <a:solidFill>
                  <a:srgbClr val="000000"/>
                </a:solidFill>
              </a:endParaRPr>
            </a:p>
          </p:txBody>
        </p:sp>
        <p:sp>
          <p:nvSpPr>
            <p:cNvPr id="47131" name="Rectangle 69"/>
            <p:cNvSpPr>
              <a:spLocks noChangeArrowheads="1"/>
            </p:cNvSpPr>
            <p:nvPr/>
          </p:nvSpPr>
          <p:spPr bwMode="auto">
            <a:xfrm>
              <a:off x="3136" y="3072"/>
              <a:ext cx="2304"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228600" indent="-228600" fontAlgn="ctr">
                <a:spcBef>
                  <a:spcPct val="0"/>
                </a:spcBef>
                <a:spcAft>
                  <a:spcPct val="0"/>
                </a:spcAft>
              </a:pPr>
              <a:r>
                <a:rPr lang="en-US" sz="1000" b="1" smtClean="0">
                  <a:solidFill>
                    <a:srgbClr val="000000"/>
                  </a:solidFill>
                  <a:cs typeface="Arial" pitchFamily="34" charset="0"/>
                </a:rPr>
                <a:t>      Không bị nước thấm vào nếu có tác động của tia  nước bắn mạnh trực tiếp từ bất cứ hướng nào từ xung quanh</a:t>
              </a:r>
              <a:endParaRPr lang="en-US" smtClean="0">
                <a:solidFill>
                  <a:srgbClr val="000000"/>
                </a:solidFill>
              </a:endParaRPr>
            </a:p>
          </p:txBody>
        </p:sp>
        <p:sp>
          <p:nvSpPr>
            <p:cNvPr id="47132" name="Rectangle 70"/>
            <p:cNvSpPr>
              <a:spLocks noChangeArrowheads="1"/>
            </p:cNvSpPr>
            <p:nvPr/>
          </p:nvSpPr>
          <p:spPr bwMode="auto">
            <a:xfrm>
              <a:off x="2632" y="3083"/>
              <a:ext cx="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6</a:t>
              </a:r>
              <a:endParaRPr lang="en-US" smtClean="0">
                <a:solidFill>
                  <a:srgbClr val="000000"/>
                </a:solidFill>
              </a:endParaRPr>
            </a:p>
          </p:txBody>
        </p:sp>
        <p:sp>
          <p:nvSpPr>
            <p:cNvPr id="47133" name="Rectangle 71"/>
            <p:cNvSpPr>
              <a:spLocks noChangeArrowheads="1"/>
            </p:cNvSpPr>
            <p:nvPr/>
          </p:nvSpPr>
          <p:spPr bwMode="auto">
            <a:xfrm>
              <a:off x="3128" y="2712"/>
              <a:ext cx="2296"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p>
              <a:pPr marL="228600" indent="-228600" fontAlgn="ctr">
                <a:spcBef>
                  <a:spcPct val="0"/>
                </a:spcBef>
                <a:spcAft>
                  <a:spcPct val="0"/>
                </a:spcAft>
              </a:pPr>
              <a:r>
                <a:rPr lang="en-US" sz="1000" b="1" smtClean="0">
                  <a:solidFill>
                    <a:srgbClr val="000000"/>
                  </a:solidFill>
                  <a:cs typeface="Arial" pitchFamily="34" charset="0"/>
                </a:rPr>
                <a:t>      Không hư hại nếu có tác động của tia nước bắn mạnh trực tiếp từ bất cứ hướng nào từ xung quanh</a:t>
              </a:r>
            </a:p>
          </p:txBody>
        </p:sp>
        <p:sp>
          <p:nvSpPr>
            <p:cNvPr id="47134" name="Rectangle 72"/>
            <p:cNvSpPr>
              <a:spLocks noChangeArrowheads="1"/>
            </p:cNvSpPr>
            <p:nvPr/>
          </p:nvSpPr>
          <p:spPr bwMode="auto">
            <a:xfrm>
              <a:off x="2784" y="2738"/>
              <a:ext cx="488"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35" name="Rectangle 73"/>
            <p:cNvSpPr>
              <a:spLocks noChangeArrowheads="1"/>
            </p:cNvSpPr>
            <p:nvPr/>
          </p:nvSpPr>
          <p:spPr bwMode="auto">
            <a:xfrm>
              <a:off x="2632" y="2738"/>
              <a:ext cx="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5</a:t>
              </a:r>
              <a:endParaRPr lang="en-US" smtClean="0">
                <a:solidFill>
                  <a:srgbClr val="000000"/>
                </a:solidFill>
              </a:endParaRPr>
            </a:p>
          </p:txBody>
        </p:sp>
        <p:sp>
          <p:nvSpPr>
            <p:cNvPr id="47136" name="Rectangle 74"/>
            <p:cNvSpPr>
              <a:spLocks noChangeArrowheads="1"/>
            </p:cNvSpPr>
            <p:nvPr/>
          </p:nvSpPr>
          <p:spPr bwMode="auto">
            <a:xfrm>
              <a:off x="3272" y="2412"/>
              <a:ext cx="2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000" b="1" smtClean="0">
                  <a:solidFill>
                    <a:srgbClr val="000000"/>
                  </a:solidFill>
                  <a:cs typeface="Arial" pitchFamily="34" charset="0"/>
                </a:rPr>
                <a:t>Không hư hại nếu có tia nước văng vào từ bất cứ hướng nào</a:t>
              </a:r>
              <a:endParaRPr lang="en-US" smtClean="0">
                <a:solidFill>
                  <a:srgbClr val="000000"/>
                </a:solidFill>
              </a:endParaRPr>
            </a:p>
          </p:txBody>
        </p:sp>
        <p:sp>
          <p:nvSpPr>
            <p:cNvPr id="47137" name="Rectangle 75"/>
            <p:cNvSpPr>
              <a:spLocks noChangeArrowheads="1"/>
            </p:cNvSpPr>
            <p:nvPr/>
          </p:nvSpPr>
          <p:spPr bwMode="auto">
            <a:xfrm>
              <a:off x="2784" y="2412"/>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38" name="Rectangle 76"/>
            <p:cNvSpPr>
              <a:spLocks noChangeArrowheads="1"/>
            </p:cNvSpPr>
            <p:nvPr/>
          </p:nvSpPr>
          <p:spPr bwMode="auto">
            <a:xfrm>
              <a:off x="2632" y="2412"/>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4</a:t>
              </a:r>
              <a:endParaRPr lang="en-US" smtClean="0">
                <a:solidFill>
                  <a:srgbClr val="000000"/>
                </a:solidFill>
              </a:endParaRPr>
            </a:p>
          </p:txBody>
        </p:sp>
        <p:sp>
          <p:nvSpPr>
            <p:cNvPr id="47139" name="Rectangle 77"/>
            <p:cNvSpPr>
              <a:spLocks noChangeArrowheads="1"/>
            </p:cNvSpPr>
            <p:nvPr/>
          </p:nvSpPr>
          <p:spPr bwMode="auto">
            <a:xfrm>
              <a:off x="3272" y="2067"/>
              <a:ext cx="2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000" b="1" smtClean="0">
                  <a:solidFill>
                    <a:srgbClr val="000000"/>
                  </a:solidFill>
                  <a:cs typeface="Arial" pitchFamily="34" charset="0"/>
                </a:rPr>
                <a:t>Không hư hại nếu có tác động của nước rơi từ phía trên xuống (theo hướng 60º so với phương thẳng đứng)</a:t>
              </a:r>
              <a:endParaRPr lang="en-US" smtClean="0">
                <a:solidFill>
                  <a:srgbClr val="000000"/>
                </a:solidFill>
              </a:endParaRPr>
            </a:p>
          </p:txBody>
        </p:sp>
        <p:sp>
          <p:nvSpPr>
            <p:cNvPr id="47140" name="Rectangle 78"/>
            <p:cNvSpPr>
              <a:spLocks noChangeArrowheads="1"/>
            </p:cNvSpPr>
            <p:nvPr/>
          </p:nvSpPr>
          <p:spPr bwMode="auto">
            <a:xfrm>
              <a:off x="2784" y="2067"/>
              <a:ext cx="488"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41" name="Rectangle 79"/>
            <p:cNvSpPr>
              <a:spLocks noChangeArrowheads="1"/>
            </p:cNvSpPr>
            <p:nvPr/>
          </p:nvSpPr>
          <p:spPr bwMode="auto">
            <a:xfrm>
              <a:off x="2632" y="2067"/>
              <a:ext cx="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3</a:t>
              </a:r>
              <a:endParaRPr lang="en-US" smtClean="0">
                <a:solidFill>
                  <a:srgbClr val="000000"/>
                </a:solidFill>
              </a:endParaRPr>
            </a:p>
          </p:txBody>
        </p:sp>
        <p:sp>
          <p:nvSpPr>
            <p:cNvPr id="47142" name="Rectangle 80"/>
            <p:cNvSpPr>
              <a:spLocks noChangeArrowheads="1"/>
            </p:cNvSpPr>
            <p:nvPr/>
          </p:nvSpPr>
          <p:spPr bwMode="auto">
            <a:xfrm>
              <a:off x="3272" y="1722"/>
              <a:ext cx="2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000" b="1" smtClean="0">
                  <a:solidFill>
                    <a:srgbClr val="000000"/>
                  </a:solidFill>
                  <a:cs typeface="Arial" pitchFamily="34" charset="0"/>
                </a:rPr>
                <a:t>Không hư hại nếu có tác động của nước rơi từ phía trên xuống (theo hướng 15º so với phương thẳng đứng)</a:t>
              </a:r>
              <a:endParaRPr lang="en-US" smtClean="0">
                <a:solidFill>
                  <a:srgbClr val="000000"/>
                </a:solidFill>
              </a:endParaRPr>
            </a:p>
          </p:txBody>
        </p:sp>
        <p:sp>
          <p:nvSpPr>
            <p:cNvPr id="47143" name="Rectangle 81"/>
            <p:cNvSpPr>
              <a:spLocks noChangeArrowheads="1"/>
            </p:cNvSpPr>
            <p:nvPr/>
          </p:nvSpPr>
          <p:spPr bwMode="auto">
            <a:xfrm>
              <a:off x="2784" y="1722"/>
              <a:ext cx="488"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44" name="Rectangle 82"/>
            <p:cNvSpPr>
              <a:spLocks noChangeArrowheads="1"/>
            </p:cNvSpPr>
            <p:nvPr/>
          </p:nvSpPr>
          <p:spPr bwMode="auto">
            <a:xfrm>
              <a:off x="2632" y="1722"/>
              <a:ext cx="15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2</a:t>
              </a:r>
              <a:endParaRPr lang="en-US" smtClean="0">
                <a:solidFill>
                  <a:srgbClr val="000000"/>
                </a:solidFill>
              </a:endParaRPr>
            </a:p>
          </p:txBody>
        </p:sp>
        <p:sp>
          <p:nvSpPr>
            <p:cNvPr id="47145" name="Rectangle 83"/>
            <p:cNvSpPr>
              <a:spLocks noChangeArrowheads="1"/>
            </p:cNvSpPr>
            <p:nvPr/>
          </p:nvSpPr>
          <p:spPr bwMode="auto">
            <a:xfrm>
              <a:off x="3272" y="1396"/>
              <a:ext cx="2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
                <a:spcBef>
                  <a:spcPct val="0"/>
                </a:spcBef>
                <a:spcAft>
                  <a:spcPct val="0"/>
                </a:spcAft>
              </a:pPr>
              <a:r>
                <a:rPr lang="en-US" sz="1000" b="1" smtClean="0">
                  <a:solidFill>
                    <a:srgbClr val="000000"/>
                  </a:solidFill>
                  <a:cs typeface="Arial" pitchFamily="34" charset="0"/>
                </a:rPr>
                <a:t>Không hư hại nếu có tác động của nước rơi từ phía trên xuống (theo hướng thẳng đứng)</a:t>
              </a:r>
              <a:endParaRPr lang="en-US" smtClean="0">
                <a:solidFill>
                  <a:srgbClr val="000000"/>
                </a:solidFill>
              </a:endParaRPr>
            </a:p>
          </p:txBody>
        </p:sp>
        <p:sp>
          <p:nvSpPr>
            <p:cNvPr id="47146" name="Rectangle 84"/>
            <p:cNvSpPr>
              <a:spLocks noChangeArrowheads="1"/>
            </p:cNvSpPr>
            <p:nvPr/>
          </p:nvSpPr>
          <p:spPr bwMode="auto">
            <a:xfrm>
              <a:off x="2784" y="1396"/>
              <a:ext cx="488"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ase">
                <a:spcBef>
                  <a:spcPct val="20000"/>
                </a:spcBef>
                <a:spcAft>
                  <a:spcPct val="0"/>
                </a:spcAft>
              </a:pPr>
              <a:endParaRPr lang="vi-VN" sz="2800" smtClean="0">
                <a:solidFill>
                  <a:srgbClr val="000000"/>
                </a:solidFill>
              </a:endParaRPr>
            </a:p>
          </p:txBody>
        </p:sp>
        <p:sp>
          <p:nvSpPr>
            <p:cNvPr id="47147" name="Rectangle 85"/>
            <p:cNvSpPr>
              <a:spLocks noChangeArrowheads="1"/>
            </p:cNvSpPr>
            <p:nvPr/>
          </p:nvSpPr>
          <p:spPr bwMode="auto">
            <a:xfrm>
              <a:off x="2632" y="1396"/>
              <a:ext cx="15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1</a:t>
              </a:r>
              <a:endParaRPr lang="en-US" smtClean="0">
                <a:solidFill>
                  <a:srgbClr val="000000"/>
                </a:solidFill>
              </a:endParaRPr>
            </a:p>
          </p:txBody>
        </p:sp>
        <p:sp>
          <p:nvSpPr>
            <p:cNvPr id="47148" name="Rectangle 86"/>
            <p:cNvSpPr>
              <a:spLocks noChangeArrowheads="1"/>
            </p:cNvSpPr>
            <p:nvPr/>
          </p:nvSpPr>
          <p:spPr bwMode="auto">
            <a:xfrm>
              <a:off x="3272" y="1242"/>
              <a:ext cx="215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fontAlgn="ctr">
                <a:spcBef>
                  <a:spcPct val="0"/>
                </a:spcBef>
                <a:spcAft>
                  <a:spcPct val="0"/>
                </a:spcAft>
              </a:pPr>
              <a:r>
                <a:rPr lang="en-US" sz="1000" b="1" smtClean="0">
                  <a:solidFill>
                    <a:srgbClr val="000000"/>
                  </a:solidFill>
                  <a:cs typeface="Arial" pitchFamily="34" charset="0"/>
                </a:rPr>
                <a:t>Không bảo vệ </a:t>
              </a:r>
              <a:endParaRPr lang="en-US" smtClean="0">
                <a:solidFill>
                  <a:srgbClr val="000000"/>
                </a:solidFill>
              </a:endParaRPr>
            </a:p>
          </p:txBody>
        </p:sp>
        <p:sp>
          <p:nvSpPr>
            <p:cNvPr id="47149" name="Rectangle 87"/>
            <p:cNvSpPr>
              <a:spLocks noChangeArrowheads="1"/>
            </p:cNvSpPr>
            <p:nvPr/>
          </p:nvSpPr>
          <p:spPr bwMode="auto">
            <a:xfrm>
              <a:off x="2784" y="1242"/>
              <a:ext cx="48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fontAlgn="b">
                <a:spcBef>
                  <a:spcPct val="0"/>
                </a:spcBef>
                <a:spcAft>
                  <a:spcPct val="0"/>
                </a:spcAft>
              </a:pPr>
              <a:r>
                <a:rPr lang="en-US" sz="1000" smtClean="0">
                  <a:solidFill>
                    <a:srgbClr val="000000"/>
                  </a:solidFill>
                  <a:cs typeface="Arial" pitchFamily="34" charset="0"/>
                </a:rPr>
                <a:t> </a:t>
              </a:r>
              <a:endParaRPr lang="en-US" smtClean="0">
                <a:solidFill>
                  <a:srgbClr val="000000"/>
                </a:solidFill>
              </a:endParaRPr>
            </a:p>
          </p:txBody>
        </p:sp>
        <p:sp>
          <p:nvSpPr>
            <p:cNvPr id="47150" name="Rectangle 88"/>
            <p:cNvSpPr>
              <a:spLocks noChangeArrowheads="1"/>
            </p:cNvSpPr>
            <p:nvPr/>
          </p:nvSpPr>
          <p:spPr bwMode="auto">
            <a:xfrm>
              <a:off x="2632" y="1242"/>
              <a:ext cx="15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ctr">
                <a:spcBef>
                  <a:spcPct val="0"/>
                </a:spcBef>
                <a:spcAft>
                  <a:spcPct val="0"/>
                </a:spcAft>
              </a:pPr>
              <a:r>
                <a:rPr lang="en-US" sz="1000" b="1" smtClean="0">
                  <a:solidFill>
                    <a:srgbClr val="000000"/>
                  </a:solidFill>
                  <a:cs typeface="Arial" pitchFamily="34" charset="0"/>
                </a:rPr>
                <a:t>0</a:t>
              </a:r>
              <a:endParaRPr lang="en-US" smtClean="0">
                <a:solidFill>
                  <a:srgbClr val="000000"/>
                </a:solidFill>
              </a:endParaRPr>
            </a:p>
          </p:txBody>
        </p:sp>
        <p:sp>
          <p:nvSpPr>
            <p:cNvPr id="47151" name="Line 89"/>
            <p:cNvSpPr>
              <a:spLocks noChangeShapeType="1"/>
            </p:cNvSpPr>
            <p:nvPr/>
          </p:nvSpPr>
          <p:spPr bwMode="auto">
            <a:xfrm>
              <a:off x="2632" y="1242"/>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2" name="Line 90"/>
            <p:cNvSpPr>
              <a:spLocks noChangeShapeType="1"/>
            </p:cNvSpPr>
            <p:nvPr/>
          </p:nvSpPr>
          <p:spPr bwMode="auto">
            <a:xfrm>
              <a:off x="2632" y="4080"/>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3" name="Line 91"/>
            <p:cNvSpPr>
              <a:spLocks noChangeShapeType="1"/>
            </p:cNvSpPr>
            <p:nvPr/>
          </p:nvSpPr>
          <p:spPr bwMode="auto">
            <a:xfrm>
              <a:off x="2632" y="1242"/>
              <a:ext cx="0" cy="2838"/>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4" name="Line 92"/>
            <p:cNvSpPr>
              <a:spLocks noChangeShapeType="1"/>
            </p:cNvSpPr>
            <p:nvPr/>
          </p:nvSpPr>
          <p:spPr bwMode="auto">
            <a:xfrm>
              <a:off x="5424" y="1242"/>
              <a:ext cx="0" cy="2838"/>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5" name="Line 93"/>
            <p:cNvSpPr>
              <a:spLocks noChangeShapeType="1"/>
            </p:cNvSpPr>
            <p:nvPr/>
          </p:nvSpPr>
          <p:spPr bwMode="auto">
            <a:xfrm>
              <a:off x="2632" y="1396"/>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6" name="Line 94"/>
            <p:cNvSpPr>
              <a:spLocks noChangeShapeType="1"/>
            </p:cNvSpPr>
            <p:nvPr/>
          </p:nvSpPr>
          <p:spPr bwMode="auto">
            <a:xfrm>
              <a:off x="2784" y="1242"/>
              <a:ext cx="0" cy="2838"/>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7" name="Line 95"/>
            <p:cNvSpPr>
              <a:spLocks noChangeShapeType="1"/>
            </p:cNvSpPr>
            <p:nvPr/>
          </p:nvSpPr>
          <p:spPr bwMode="auto">
            <a:xfrm>
              <a:off x="3272" y="1242"/>
              <a:ext cx="0" cy="2838"/>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8" name="Line 96"/>
            <p:cNvSpPr>
              <a:spLocks noChangeShapeType="1"/>
            </p:cNvSpPr>
            <p:nvPr/>
          </p:nvSpPr>
          <p:spPr bwMode="auto">
            <a:xfrm>
              <a:off x="2632" y="1722"/>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59" name="Line 97"/>
            <p:cNvSpPr>
              <a:spLocks noChangeShapeType="1"/>
            </p:cNvSpPr>
            <p:nvPr/>
          </p:nvSpPr>
          <p:spPr bwMode="auto">
            <a:xfrm>
              <a:off x="2632" y="2067"/>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60" name="Line 98"/>
            <p:cNvSpPr>
              <a:spLocks noChangeShapeType="1"/>
            </p:cNvSpPr>
            <p:nvPr/>
          </p:nvSpPr>
          <p:spPr bwMode="auto">
            <a:xfrm>
              <a:off x="2632" y="2412"/>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61" name="Line 99"/>
            <p:cNvSpPr>
              <a:spLocks noChangeShapeType="1"/>
            </p:cNvSpPr>
            <p:nvPr/>
          </p:nvSpPr>
          <p:spPr bwMode="auto">
            <a:xfrm>
              <a:off x="2632" y="2738"/>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62" name="Line 100"/>
            <p:cNvSpPr>
              <a:spLocks noChangeShapeType="1"/>
            </p:cNvSpPr>
            <p:nvPr/>
          </p:nvSpPr>
          <p:spPr bwMode="auto">
            <a:xfrm>
              <a:off x="2632" y="3083"/>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63" name="Line 101"/>
            <p:cNvSpPr>
              <a:spLocks noChangeShapeType="1"/>
            </p:cNvSpPr>
            <p:nvPr/>
          </p:nvSpPr>
          <p:spPr bwMode="auto">
            <a:xfrm>
              <a:off x="2632" y="3428"/>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47164" name="Line 102"/>
            <p:cNvSpPr>
              <a:spLocks noChangeShapeType="1"/>
            </p:cNvSpPr>
            <p:nvPr/>
          </p:nvSpPr>
          <p:spPr bwMode="auto">
            <a:xfrm>
              <a:off x="2632" y="3754"/>
              <a:ext cx="2792"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grpSp>
      <p:sp>
        <p:nvSpPr>
          <p:cNvPr id="47117" name="Text Box 103"/>
          <p:cNvSpPr txBox="1">
            <a:spLocks noChangeArrowheads="1"/>
          </p:cNvSpPr>
          <p:nvPr/>
        </p:nvSpPr>
        <p:spPr bwMode="auto">
          <a:xfrm>
            <a:off x="5092700" y="1358900"/>
            <a:ext cx="27432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tabLst>
                <a:tab pos="228600" algn="l"/>
              </a:tabLst>
              <a:defRPr>
                <a:solidFill>
                  <a:schemeClr val="tx1"/>
                </a:solidFill>
                <a:latin typeface="Arial" pitchFamily="34" charset="0"/>
              </a:defRPr>
            </a:lvl1pPr>
            <a:lvl2pPr marL="742950" indent="-285750" eaLnBrk="0" hangingPunct="0">
              <a:tabLst>
                <a:tab pos="228600" algn="l"/>
              </a:tabLst>
              <a:defRPr>
                <a:solidFill>
                  <a:schemeClr val="tx1"/>
                </a:solidFill>
                <a:latin typeface="Arial" pitchFamily="34" charset="0"/>
              </a:defRPr>
            </a:lvl2pPr>
            <a:lvl3pPr marL="1143000" indent="-228600" eaLnBrk="0" hangingPunct="0">
              <a:tabLst>
                <a:tab pos="228600" algn="l"/>
              </a:tabLst>
              <a:defRPr>
                <a:solidFill>
                  <a:schemeClr val="tx1"/>
                </a:solidFill>
                <a:latin typeface="Arial" pitchFamily="34" charset="0"/>
              </a:defRPr>
            </a:lvl3pPr>
            <a:lvl4pPr marL="1600200" indent="-228600" eaLnBrk="0" hangingPunct="0">
              <a:tabLst>
                <a:tab pos="228600" algn="l"/>
              </a:tabLst>
              <a:defRPr>
                <a:solidFill>
                  <a:schemeClr val="tx1"/>
                </a:solidFill>
                <a:latin typeface="Arial" pitchFamily="34" charset="0"/>
              </a:defRPr>
            </a:lvl4pPr>
            <a:lvl5pPr marL="2057400" indent="-228600" eaLnBrk="0" hangingPunct="0">
              <a:tabLst>
                <a:tab pos="228600" algn="l"/>
              </a:tabLst>
              <a:defRPr>
                <a:solidFill>
                  <a:schemeClr val="tx1"/>
                </a:solidFill>
                <a:latin typeface="Arial" pitchFamily="34" charset="0"/>
              </a:defRPr>
            </a:lvl5pPr>
            <a:lvl6pPr marL="2514600" indent="-228600" eaLnBrk="0" fontAlgn="base" hangingPunct="0">
              <a:spcBef>
                <a:spcPct val="0"/>
              </a:spcBef>
              <a:spcAft>
                <a:spcPct val="0"/>
              </a:spcAft>
              <a:tabLst>
                <a:tab pos="228600" algn="l"/>
              </a:tabLst>
              <a:defRPr>
                <a:solidFill>
                  <a:schemeClr val="tx1"/>
                </a:solidFill>
                <a:latin typeface="Arial" pitchFamily="34" charset="0"/>
              </a:defRPr>
            </a:lvl6pPr>
            <a:lvl7pPr marL="2971800" indent="-228600" eaLnBrk="0" fontAlgn="base" hangingPunct="0">
              <a:spcBef>
                <a:spcPct val="0"/>
              </a:spcBef>
              <a:spcAft>
                <a:spcPct val="0"/>
              </a:spcAft>
              <a:tabLst>
                <a:tab pos="228600" algn="l"/>
              </a:tabLst>
              <a:defRPr>
                <a:solidFill>
                  <a:schemeClr val="tx1"/>
                </a:solidFill>
                <a:latin typeface="Arial" pitchFamily="34" charset="0"/>
              </a:defRPr>
            </a:lvl7pPr>
            <a:lvl8pPr marL="3429000" indent="-228600" eaLnBrk="0" fontAlgn="base" hangingPunct="0">
              <a:spcBef>
                <a:spcPct val="0"/>
              </a:spcBef>
              <a:spcAft>
                <a:spcPct val="0"/>
              </a:spcAft>
              <a:tabLst>
                <a:tab pos="228600" algn="l"/>
              </a:tabLst>
              <a:defRPr>
                <a:solidFill>
                  <a:schemeClr val="tx1"/>
                </a:solidFill>
                <a:latin typeface="Arial" pitchFamily="34" charset="0"/>
              </a:defRPr>
            </a:lvl8pPr>
            <a:lvl9pPr marL="3886200" indent="-228600" eaLnBrk="0" fontAlgn="base" hangingPunct="0">
              <a:spcBef>
                <a:spcPct val="0"/>
              </a:spcBef>
              <a:spcAft>
                <a:spcPct val="0"/>
              </a:spcAft>
              <a:tabLst>
                <a:tab pos="228600" algn="l"/>
              </a:tabLst>
              <a:defRPr>
                <a:solidFill>
                  <a:schemeClr val="tx1"/>
                </a:solidFill>
                <a:latin typeface="Arial" pitchFamily="34" charset="0"/>
              </a:defRPr>
            </a:lvl9pPr>
          </a:lstStyle>
          <a:p>
            <a:pPr fontAlgn="base">
              <a:spcBef>
                <a:spcPct val="0"/>
              </a:spcBef>
              <a:spcAft>
                <a:spcPct val="0"/>
              </a:spcAft>
              <a:buSzPct val="130000"/>
            </a:pPr>
            <a:r>
              <a:rPr lang="en-US" sz="1600" b="1" smtClean="0">
                <a:solidFill>
                  <a:srgbClr val="008000"/>
                </a:solidFill>
                <a:latin typeface="Times New Roman" pitchFamily="18" charset="0"/>
              </a:rPr>
              <a:t>Mức độ bảo vệ của chỉ số thứ 2</a:t>
            </a:r>
          </a:p>
        </p:txBody>
      </p:sp>
      <p:sp>
        <p:nvSpPr>
          <p:cNvPr id="47118" name="Freeform 104"/>
          <p:cNvSpPr>
            <a:spLocks/>
          </p:cNvSpPr>
          <p:nvPr/>
        </p:nvSpPr>
        <p:spPr bwMode="auto">
          <a:xfrm>
            <a:off x="1409700" y="1447800"/>
            <a:ext cx="762000" cy="698500"/>
          </a:xfrm>
          <a:custGeom>
            <a:avLst/>
            <a:gdLst>
              <a:gd name="T0" fmla="*/ 0 w 480"/>
              <a:gd name="T1" fmla="*/ 0 h 384"/>
              <a:gd name="T2" fmla="*/ 0 w 480"/>
              <a:gd name="T3" fmla="*/ 952934082 h 384"/>
              <a:gd name="T4" fmla="*/ 1209675000 w 480"/>
              <a:gd name="T5" fmla="*/ 952934082 h 384"/>
              <a:gd name="T6" fmla="*/ 1209675000 w 480"/>
              <a:gd name="T7" fmla="*/ 1270578776 h 384"/>
              <a:gd name="T8" fmla="*/ 0 60000 65536"/>
              <a:gd name="T9" fmla="*/ 0 60000 65536"/>
              <a:gd name="T10" fmla="*/ 0 60000 65536"/>
              <a:gd name="T11" fmla="*/ 0 60000 65536"/>
              <a:gd name="T12" fmla="*/ 0 w 480"/>
              <a:gd name="T13" fmla="*/ 0 h 384"/>
              <a:gd name="T14" fmla="*/ 480 w 480"/>
              <a:gd name="T15" fmla="*/ 384 h 384"/>
            </a:gdLst>
            <a:ahLst/>
            <a:cxnLst>
              <a:cxn ang="T8">
                <a:pos x="T0" y="T1"/>
              </a:cxn>
              <a:cxn ang="T9">
                <a:pos x="T2" y="T3"/>
              </a:cxn>
              <a:cxn ang="T10">
                <a:pos x="T4" y="T5"/>
              </a:cxn>
              <a:cxn ang="T11">
                <a:pos x="T6" y="T7"/>
              </a:cxn>
            </a:cxnLst>
            <a:rect l="T12" t="T13" r="T14" b="T15"/>
            <a:pathLst>
              <a:path w="480" h="384">
                <a:moveTo>
                  <a:pt x="0" y="0"/>
                </a:moveTo>
                <a:lnTo>
                  <a:pt x="0" y="288"/>
                </a:lnTo>
                <a:lnTo>
                  <a:pt x="480" y="288"/>
                </a:lnTo>
                <a:lnTo>
                  <a:pt x="480" y="384"/>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vi-VN" smtClean="0">
              <a:solidFill>
                <a:srgbClr val="000000"/>
              </a:solidFill>
            </a:endParaRPr>
          </a:p>
        </p:txBody>
      </p:sp>
    </p:spTree>
    <p:extLst>
      <p:ext uri="{BB962C8B-B14F-4D97-AF65-F5344CB8AC3E}">
        <p14:creationId xmlns:p14="http://schemas.microsoft.com/office/powerpoint/2010/main" val="1863040279"/>
      </p:ext>
    </p:extLst>
  </p:cSld>
  <p:clrMapOvr>
    <a:masterClrMapping/>
  </p:clrMapOvr>
  <p:transition>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9963" y="4248150"/>
            <a:ext cx="1925637" cy="186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Oval 3"/>
          <p:cNvSpPr>
            <a:spLocks noChangeArrowheads="1"/>
          </p:cNvSpPr>
          <p:nvPr/>
        </p:nvSpPr>
        <p:spPr bwMode="auto">
          <a:xfrm>
            <a:off x="6515100" y="4800600"/>
            <a:ext cx="2476500" cy="895350"/>
          </a:xfrm>
          <a:prstGeom prst="ellipse">
            <a:avLst/>
          </a:prstGeom>
          <a:solidFill>
            <a:schemeClr val="accent1"/>
          </a:solidFill>
          <a:ln w="9525">
            <a:solidFill>
              <a:schemeClr val="tx1"/>
            </a:solidFill>
            <a:round/>
            <a:headEnd/>
            <a:tailEnd/>
          </a:ln>
        </p:spPr>
        <p:txBody>
          <a:bodyPr wrap="none" anchor="ctr"/>
          <a:lstStyle/>
          <a:p>
            <a:pPr fontAlgn="base">
              <a:spcBef>
                <a:spcPct val="0"/>
              </a:spcBef>
              <a:spcAft>
                <a:spcPct val="0"/>
              </a:spcAft>
            </a:pPr>
            <a:endParaRPr lang="vi-VN" smtClean="0">
              <a:solidFill>
                <a:srgbClr val="000000"/>
              </a:solidFill>
            </a:endParaRPr>
          </a:p>
        </p:txBody>
      </p:sp>
      <p:pic>
        <p:nvPicPr>
          <p:cNvPr id="5018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6563" y="723900"/>
            <a:ext cx="3335337"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 y="4114800"/>
            <a:ext cx="1754188"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6950" y="2476500"/>
            <a:ext cx="1743075"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2900" y="2376488"/>
            <a:ext cx="1781175"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4" name="Text Box 8"/>
          <p:cNvSpPr txBox="1">
            <a:spLocks noChangeArrowheads="1"/>
          </p:cNvSpPr>
          <p:nvPr/>
        </p:nvSpPr>
        <p:spPr bwMode="auto">
          <a:xfrm>
            <a:off x="2324100" y="457200"/>
            <a:ext cx="3028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Gỡ nắp đậy cao su ra và điều chỉnh potentialmeter</a:t>
            </a:r>
          </a:p>
        </p:txBody>
      </p:sp>
      <p:sp>
        <p:nvSpPr>
          <p:cNvPr id="50185" name="Text Box 9"/>
          <p:cNvSpPr txBox="1">
            <a:spLocks noChangeArrowheads="1"/>
          </p:cNvSpPr>
          <p:nvPr/>
        </p:nvSpPr>
        <p:spPr bwMode="auto">
          <a:xfrm>
            <a:off x="266700" y="2571750"/>
            <a:ext cx="19621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sz="2000" b="1" smtClean="0">
                <a:solidFill>
                  <a:srgbClr val="CC3300"/>
                </a:solidFill>
              </a:rPr>
              <a:t>Chỉnh cho đến khi E2K-C </a:t>
            </a:r>
            <a:r>
              <a:rPr lang="en-US" sz="2000" b="1" smtClean="0">
                <a:solidFill>
                  <a:srgbClr val="0000FF"/>
                </a:solidFill>
              </a:rPr>
              <a:t>On</a:t>
            </a:r>
            <a:r>
              <a:rPr lang="en-US" sz="2000" b="1" smtClean="0">
                <a:solidFill>
                  <a:srgbClr val="CC3300"/>
                </a:solidFill>
              </a:rPr>
              <a:t> (không có vật)</a:t>
            </a:r>
          </a:p>
        </p:txBody>
      </p:sp>
      <p:sp>
        <p:nvSpPr>
          <p:cNvPr id="50186" name="Text Box 10"/>
          <p:cNvSpPr txBox="1">
            <a:spLocks noChangeArrowheads="1"/>
          </p:cNvSpPr>
          <p:nvPr/>
        </p:nvSpPr>
        <p:spPr bwMode="auto">
          <a:xfrm>
            <a:off x="6305550" y="2581275"/>
            <a:ext cx="25336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CC3300"/>
                </a:solidFill>
              </a:rPr>
              <a:t>Chỉnh đến khi E2K-C </a:t>
            </a:r>
            <a:r>
              <a:rPr lang="en-US" b="1" smtClean="0">
                <a:solidFill>
                  <a:srgbClr val="0000FF"/>
                </a:solidFill>
              </a:rPr>
              <a:t>Off</a:t>
            </a:r>
            <a:r>
              <a:rPr lang="en-US" b="1" smtClean="0">
                <a:solidFill>
                  <a:srgbClr val="CC3300"/>
                </a:solidFill>
              </a:rPr>
              <a:t> (vật nằm trong khoảng cách cảm biến của sensor)</a:t>
            </a:r>
          </a:p>
        </p:txBody>
      </p:sp>
      <p:sp>
        <p:nvSpPr>
          <p:cNvPr id="50187" name="Text Box 11"/>
          <p:cNvSpPr txBox="1">
            <a:spLocks noChangeArrowheads="1"/>
          </p:cNvSpPr>
          <p:nvPr/>
        </p:nvSpPr>
        <p:spPr bwMode="auto">
          <a:xfrm>
            <a:off x="1981200" y="4110038"/>
            <a:ext cx="1295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E2K-C </a:t>
            </a:r>
            <a:r>
              <a:rPr lang="en-US" b="1" smtClean="0">
                <a:solidFill>
                  <a:srgbClr val="CC3300"/>
                </a:solidFill>
              </a:rPr>
              <a:t>On</a:t>
            </a:r>
          </a:p>
        </p:txBody>
      </p:sp>
      <p:sp>
        <p:nvSpPr>
          <p:cNvPr id="50188" name="Text Box 12"/>
          <p:cNvSpPr txBox="1">
            <a:spLocks noChangeArrowheads="1"/>
          </p:cNvSpPr>
          <p:nvPr/>
        </p:nvSpPr>
        <p:spPr bwMode="auto">
          <a:xfrm>
            <a:off x="2114550" y="5481638"/>
            <a:ext cx="1295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E2K-C </a:t>
            </a:r>
            <a:r>
              <a:rPr lang="en-US" b="1" smtClean="0">
                <a:solidFill>
                  <a:srgbClr val="CC3300"/>
                </a:solidFill>
              </a:rPr>
              <a:t>Off</a:t>
            </a:r>
          </a:p>
        </p:txBody>
      </p:sp>
      <p:sp>
        <p:nvSpPr>
          <p:cNvPr id="50189" name="Line 13"/>
          <p:cNvSpPr>
            <a:spLocks noChangeShapeType="1"/>
          </p:cNvSpPr>
          <p:nvPr/>
        </p:nvSpPr>
        <p:spPr bwMode="auto">
          <a:xfrm flipH="1">
            <a:off x="571500" y="5772150"/>
            <a:ext cx="228600" cy="381000"/>
          </a:xfrm>
          <a:prstGeom prst="line">
            <a:avLst/>
          </a:prstGeom>
          <a:noFill/>
          <a:ln w="9525">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190" name="Text Box 14"/>
          <p:cNvSpPr txBox="1">
            <a:spLocks noChangeArrowheads="1"/>
          </p:cNvSpPr>
          <p:nvPr/>
        </p:nvSpPr>
        <p:spPr bwMode="auto">
          <a:xfrm>
            <a:off x="152400" y="6096000"/>
            <a:ext cx="1123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1.5 vòng</a:t>
            </a:r>
          </a:p>
        </p:txBody>
      </p:sp>
      <p:sp>
        <p:nvSpPr>
          <p:cNvPr id="50191" name="Text Box 15"/>
          <p:cNvSpPr txBox="1">
            <a:spLocks noChangeArrowheads="1"/>
          </p:cNvSpPr>
          <p:nvPr/>
        </p:nvSpPr>
        <p:spPr bwMode="auto">
          <a:xfrm>
            <a:off x="6515100" y="4038600"/>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E2K-C </a:t>
            </a:r>
            <a:r>
              <a:rPr lang="en-US" b="1" smtClean="0">
                <a:solidFill>
                  <a:srgbClr val="CC3300"/>
                </a:solidFill>
              </a:rPr>
              <a:t>On</a:t>
            </a:r>
          </a:p>
        </p:txBody>
      </p:sp>
      <p:sp>
        <p:nvSpPr>
          <p:cNvPr id="50192" name="Text Box 16"/>
          <p:cNvSpPr txBox="1">
            <a:spLocks noChangeArrowheads="1"/>
          </p:cNvSpPr>
          <p:nvPr/>
        </p:nvSpPr>
        <p:spPr bwMode="auto">
          <a:xfrm>
            <a:off x="6553200" y="6015038"/>
            <a:ext cx="1295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fontAlgn="base" hangingPunct="1">
              <a:spcBef>
                <a:spcPct val="50000"/>
              </a:spcBef>
              <a:spcAft>
                <a:spcPct val="0"/>
              </a:spcAft>
            </a:pPr>
            <a:r>
              <a:rPr lang="en-US" b="1" smtClean="0">
                <a:solidFill>
                  <a:srgbClr val="0000FF"/>
                </a:solidFill>
              </a:rPr>
              <a:t>E2K-C </a:t>
            </a:r>
            <a:r>
              <a:rPr lang="en-US" b="1" smtClean="0">
                <a:solidFill>
                  <a:srgbClr val="CC3300"/>
                </a:solidFill>
              </a:rPr>
              <a:t>Off</a:t>
            </a:r>
          </a:p>
        </p:txBody>
      </p:sp>
      <p:sp>
        <p:nvSpPr>
          <p:cNvPr id="50193" name="Text Box 17"/>
          <p:cNvSpPr txBox="1">
            <a:spLocks noChangeArrowheads="1"/>
          </p:cNvSpPr>
          <p:nvPr/>
        </p:nvSpPr>
        <p:spPr bwMode="auto">
          <a:xfrm>
            <a:off x="6648450" y="4972050"/>
            <a:ext cx="2266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fontAlgn="base" hangingPunct="1">
              <a:spcBef>
                <a:spcPct val="50000"/>
              </a:spcBef>
              <a:spcAft>
                <a:spcPct val="0"/>
              </a:spcAft>
            </a:pPr>
            <a:r>
              <a:rPr lang="en-US" b="1" smtClean="0">
                <a:solidFill>
                  <a:srgbClr val="FF00FF"/>
                </a:solidFill>
              </a:rPr>
              <a:t>Đặt Potential meter nằm giữa</a:t>
            </a:r>
          </a:p>
        </p:txBody>
      </p:sp>
      <p:sp>
        <p:nvSpPr>
          <p:cNvPr id="50194" name="Line 18"/>
          <p:cNvSpPr>
            <a:spLocks noChangeShapeType="1"/>
          </p:cNvSpPr>
          <p:nvPr/>
        </p:nvSpPr>
        <p:spPr bwMode="auto">
          <a:xfrm flipH="1">
            <a:off x="2895600" y="4267200"/>
            <a:ext cx="1676400" cy="838200"/>
          </a:xfrm>
          <a:prstGeom prst="line">
            <a:avLst/>
          </a:prstGeom>
          <a:noFill/>
          <a:ln w="76200" cmpd="tri">
            <a:solidFill>
              <a:srgbClr val="9966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195" name="Line 19"/>
          <p:cNvSpPr>
            <a:spLocks noChangeShapeType="1"/>
          </p:cNvSpPr>
          <p:nvPr/>
        </p:nvSpPr>
        <p:spPr bwMode="auto">
          <a:xfrm>
            <a:off x="2971800" y="5276850"/>
            <a:ext cx="1676400" cy="0"/>
          </a:xfrm>
          <a:prstGeom prst="line">
            <a:avLst/>
          </a:prstGeom>
          <a:noFill/>
          <a:ln w="76200" cmpd="tri">
            <a:solidFill>
              <a:srgbClr val="9966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
        <p:nvSpPr>
          <p:cNvPr id="50196" name="Line 20"/>
          <p:cNvSpPr>
            <a:spLocks noChangeShapeType="1"/>
          </p:cNvSpPr>
          <p:nvPr/>
        </p:nvSpPr>
        <p:spPr bwMode="auto">
          <a:xfrm>
            <a:off x="2971800" y="4076700"/>
            <a:ext cx="1676400" cy="0"/>
          </a:xfrm>
          <a:prstGeom prst="line">
            <a:avLst/>
          </a:prstGeom>
          <a:noFill/>
          <a:ln w="76200" cmpd="tri">
            <a:solidFill>
              <a:srgbClr val="9966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vi-VN" smtClean="0">
              <a:solidFill>
                <a:srgbClr val="000000"/>
              </a:solidFill>
            </a:endParaRPr>
          </a:p>
        </p:txBody>
      </p:sp>
    </p:spTree>
    <p:extLst>
      <p:ext uri="{BB962C8B-B14F-4D97-AF65-F5344CB8AC3E}">
        <p14:creationId xmlns:p14="http://schemas.microsoft.com/office/powerpoint/2010/main" val="741990390"/>
      </p:ext>
    </p:extLst>
  </p:cSld>
  <p:clrMapOvr>
    <a:masterClrMapping/>
  </p:clrMapOvr>
  <p:transition>
    <p:strips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smtClean="0">
                <a:solidFill>
                  <a:srgbClr val="FF0000"/>
                </a:solidFill>
              </a:rPr>
              <a:t>CẢM BIẾN TỪ </a:t>
            </a:r>
            <a:r>
              <a:rPr lang="en-US" sz="3200">
                <a:solidFill>
                  <a:srgbClr val="FF0000"/>
                </a:solidFill>
                <a:latin typeface="Times New Roman" pitchFamily="18" charset="0"/>
                <a:cs typeface="Times New Roman" pitchFamily="18" charset="0"/>
              </a:rPr>
              <a:t>TL-Q2MC1</a:t>
            </a:r>
            <a:endParaRPr lang="vi-VN" sz="3200">
              <a:solidFill>
                <a:srgbClr val="FF0000"/>
              </a:solidFill>
            </a:endParaRPr>
          </a:p>
        </p:txBody>
      </p:sp>
      <p:sp>
        <p:nvSpPr>
          <p:cNvPr id="3" name="Content Placeholder 2"/>
          <p:cNvSpPr>
            <a:spLocks noGrp="1"/>
          </p:cNvSpPr>
          <p:nvPr>
            <p:ph idx="1"/>
          </p:nvPr>
        </p:nvSpPr>
        <p:spPr/>
        <p:txBody>
          <a:bodyPr/>
          <a:lstStyle/>
          <a:p>
            <a:pPr marL="0" indent="0">
              <a:buNone/>
            </a:pPr>
            <a:endParaRPr lang="vi-VN"/>
          </a:p>
        </p:txBody>
      </p:sp>
      <p:pic>
        <p:nvPicPr>
          <p:cNvPr id="15362" name="Picture 2" descr="D:\CAC MON HOC THUOC TO MON DT CN\TT DO LUONG CAM BIEN CAO DANG\DATASHEET- BAI GIANG\DATASHEET-BAI 1\sensor IMAGE\TL-Q2MC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6910" y="1676400"/>
            <a:ext cx="65532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0252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smtClean="0">
                <a:solidFill>
                  <a:srgbClr val="FF0000"/>
                </a:solidFill>
                <a:latin typeface="Times New Roman" pitchFamily="18" charset="0"/>
                <a:cs typeface="Times New Roman" pitchFamily="18" charset="0"/>
              </a:rPr>
              <a:t>SƠ ĐỒ ĐẤU DÂY TL-Q2MC1</a:t>
            </a:r>
            <a:endParaRPr lang="vi-VN" sz="3200">
              <a:solidFill>
                <a:srgbClr val="FF0000"/>
              </a:solidFill>
              <a:latin typeface="Times New Roman" pitchFamily="18" charset="0"/>
              <a:cs typeface="Times New Roman" pitchFamily="18" charset="0"/>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1676400"/>
            <a:ext cx="7010400" cy="4243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80479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smtClean="0">
                <a:solidFill>
                  <a:srgbClr val="FF0000"/>
                </a:solidFill>
                <a:latin typeface="Times New Roman" pitchFamily="18" charset="0"/>
                <a:cs typeface="Times New Roman" pitchFamily="18" charset="0"/>
              </a:rPr>
              <a:t>ĐẶC TÍNH KỸ THUẬT TL-Q2MC</a:t>
            </a:r>
            <a:endParaRPr lang="vi-VN" sz="3200"/>
          </a:p>
        </p:txBody>
      </p:sp>
      <p:sp>
        <p:nvSpPr>
          <p:cNvPr id="3" name="Content Placeholder 2"/>
          <p:cNvSpPr>
            <a:spLocks noGrp="1"/>
          </p:cNvSpPr>
          <p:nvPr>
            <p:ph idx="1"/>
          </p:nvPr>
        </p:nvSpPr>
        <p:spPr/>
        <p:txBody>
          <a:bodyPr/>
          <a:lstStyle/>
          <a:p>
            <a:endParaRPr lang="vi-VN"/>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16" y="1543665"/>
            <a:ext cx="9101139" cy="4476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351948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smtClean="0">
                <a:latin typeface="Times New Roman" pitchFamily="18" charset="0"/>
                <a:cs typeface="Times New Roman" pitchFamily="18" charset="0"/>
              </a:rPr>
              <a:t>TẢI LÀ RƠ LE KHÔNG DIODE BẢO VỆ</a:t>
            </a:r>
            <a:endParaRPr lang="vi-VN" sz="32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indent="0">
              <a:buNone/>
            </a:pPr>
            <a:endParaRPr lang="vi-VN"/>
          </a:p>
        </p:txBody>
      </p:sp>
      <p:pic>
        <p:nvPicPr>
          <p:cNvPr id="10243" name="Picture 3" descr="D:\CAC MON HOC THUOC TO MON DT CN\TT DO LUONG CAM BIEN CAO DANG\DATASHEET- BAI GIANG\DATASHEET-BAI 1\sensor IMAGE\111_NPN_PNP_unprotect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00200"/>
            <a:ext cx="83058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68953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a:t>TẢI LÀ </a:t>
            </a:r>
            <a:r>
              <a:rPr lang="vi-VN" sz="3200"/>
              <a:t>RƠ </a:t>
            </a:r>
            <a:r>
              <a:rPr lang="vi-VN" sz="3200" smtClean="0"/>
              <a:t>LE CÓ DIODE </a:t>
            </a:r>
            <a:r>
              <a:rPr lang="vi-VN" sz="3200"/>
              <a:t>BẢO VỆ</a:t>
            </a:r>
            <a:endParaRPr lang="vi-VN" sz="3200"/>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4800" y="1600200"/>
            <a:ext cx="8677556" cy="4909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0637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9600" y="274638"/>
            <a:ext cx="4267200" cy="1143000"/>
          </a:xfrm>
        </p:spPr>
        <p:txBody>
          <a:bodyPr>
            <a:normAutofit/>
          </a:bodyPr>
          <a:lstStyle/>
          <a:p>
            <a:r>
              <a:rPr lang="vi-VN" sz="3200" smtClean="0">
                <a:solidFill>
                  <a:srgbClr val="FF0000"/>
                </a:solidFill>
              </a:rPr>
              <a:t>KẾT NỐI CẢM BIẾN </a:t>
            </a:r>
            <a:br>
              <a:rPr lang="vi-VN" sz="3200" smtClean="0">
                <a:solidFill>
                  <a:srgbClr val="FF0000"/>
                </a:solidFill>
              </a:rPr>
            </a:br>
            <a:r>
              <a:rPr lang="vi-VN" sz="3200" smtClean="0">
                <a:solidFill>
                  <a:srgbClr val="FF0000"/>
                </a:solidFill>
              </a:rPr>
              <a:t>VỚI PLC</a:t>
            </a:r>
            <a:endParaRPr lang="vi-VN" sz="3200">
              <a:solidFill>
                <a:srgbClr val="FF0000"/>
              </a:solidFill>
            </a:endParaRPr>
          </a:p>
        </p:txBody>
      </p:sp>
      <p:pic>
        <p:nvPicPr>
          <p:cNvPr id="4" name="Content Placeholder 3" descr="D:\CAC MON HOC THUOC TO MON DT CN\TT DO LUONG CAM BIEN CAO DANG\DATASHEET- BAI GIANG\DATASHEET-BAI 1\sensor IMAGE\sensor to plc.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76600" y="2286000"/>
            <a:ext cx="55626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D:\CAC MON HOC THUOC TO MON DT CN\TT DO LUONG CAM BIEN CAO DANG\DATASHEET- BAI GIANG\DATASHEET-BAI 1\sensor IMAGE\TYPICAL SENSOR CONEC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114800" cy="2427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52080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sz="3200">
                <a:solidFill>
                  <a:srgbClr val="FF0000"/>
                </a:solidFill>
              </a:rPr>
              <a:t>KẾT NỐI CẢM BIẾN </a:t>
            </a:r>
            <a:br>
              <a:rPr lang="vi-VN" sz="3200">
                <a:solidFill>
                  <a:srgbClr val="FF0000"/>
                </a:solidFill>
              </a:rPr>
            </a:br>
            <a:r>
              <a:rPr lang="vi-VN" sz="3200">
                <a:solidFill>
                  <a:srgbClr val="FF0000"/>
                </a:solidFill>
              </a:rPr>
              <a:t>VỚI </a:t>
            </a:r>
            <a:r>
              <a:rPr lang="vi-VN" sz="3200" smtClean="0">
                <a:solidFill>
                  <a:srgbClr val="FF0000"/>
                </a:solidFill>
              </a:rPr>
              <a:t>CONTACTOR CÔNG SUẤT THẤP 24V DC</a:t>
            </a:r>
            <a:endParaRPr lang="vi-VN" sz="3200"/>
          </a:p>
        </p:txBody>
      </p:sp>
      <p:sp>
        <p:nvSpPr>
          <p:cNvPr id="3" name="Content Placeholder 2"/>
          <p:cNvSpPr>
            <a:spLocks noGrp="1"/>
          </p:cNvSpPr>
          <p:nvPr>
            <p:ph idx="1"/>
          </p:nvPr>
        </p:nvSpPr>
        <p:spPr/>
        <p:txBody>
          <a:bodyPr/>
          <a:lstStyle/>
          <a:p>
            <a:pPr marL="0" indent="0">
              <a:buNone/>
            </a:pPr>
            <a:endParaRPr lang="vi-VN"/>
          </a:p>
        </p:txBody>
      </p:sp>
      <p:pic>
        <p:nvPicPr>
          <p:cNvPr id="12290" name="Picture 2" descr="D:\CAC MON HOC THUOC TO MON DT CN\TT DO LUONG CAM BIEN CAO DANG\DATASHEET- BAI GIANG\DATASHEET-BAI 1\sensor IMAGE\noi rol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83774"/>
            <a:ext cx="73914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4639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2599</Words>
  <Application>Microsoft Office PowerPoint</Application>
  <PresentationFormat>On-screen Show (4:3)</PresentationFormat>
  <Paragraphs>402</Paragraphs>
  <Slides>49</Slides>
  <Notes>4</Notes>
  <HiddenSlides>3</HiddenSlides>
  <MMClips>0</MMClips>
  <ScaleCrop>false</ScaleCrop>
  <HeadingPairs>
    <vt:vector size="6" baseType="variant">
      <vt:variant>
        <vt:lpstr>Theme</vt:lpstr>
      </vt:variant>
      <vt:variant>
        <vt:i4>6</vt:i4>
      </vt:variant>
      <vt:variant>
        <vt:lpstr>Embedded OLE Servers</vt:lpstr>
      </vt:variant>
      <vt:variant>
        <vt:i4>1</vt:i4>
      </vt:variant>
      <vt:variant>
        <vt:lpstr>Slide Titles</vt:lpstr>
      </vt:variant>
      <vt:variant>
        <vt:i4>49</vt:i4>
      </vt:variant>
    </vt:vector>
  </HeadingPairs>
  <TitlesOfParts>
    <vt:vector size="56" baseType="lpstr">
      <vt:lpstr>Office Theme</vt:lpstr>
      <vt:lpstr>Default Design</vt:lpstr>
      <vt:lpstr>1_Default Design</vt:lpstr>
      <vt:lpstr>2_Default Design</vt:lpstr>
      <vt:lpstr>3_Default Design</vt:lpstr>
      <vt:lpstr>4_Default Design</vt:lpstr>
      <vt:lpstr>Bitmap Image</vt:lpstr>
      <vt:lpstr>BÀI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CẢM BIẾN TỪ TL-Q2MC1</vt:lpstr>
      <vt:lpstr>SƠ ĐỒ ĐẤU DÂY TL-Q2MC1</vt:lpstr>
      <vt:lpstr>ĐẶC TÍNH KỸ THUẬT TL-Q2MC</vt:lpstr>
      <vt:lpstr>TẢI LÀ RƠ LE KHÔNG DIODE BẢO VỆ</vt:lpstr>
      <vt:lpstr>TẢI LÀ RƠ LE CÓ DIODE BẢO VỆ</vt:lpstr>
      <vt:lpstr>KẾT NỐI CẢM BIẾN  VỚI PLC</vt:lpstr>
      <vt:lpstr>KẾT NỐI CẢM BIẾN  VỚI CONTACTOR CÔNG SUẤT THẤP 24V DC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Administrator</dc:creator>
  <cp:lastModifiedBy>A</cp:lastModifiedBy>
  <cp:revision>17</cp:revision>
  <dcterms:created xsi:type="dcterms:W3CDTF">2006-08-16T00:00:00Z</dcterms:created>
  <dcterms:modified xsi:type="dcterms:W3CDTF">2015-10-05T04:00:48Z</dcterms:modified>
</cp:coreProperties>
</file>